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35"/>
  </p:notesMasterIdLst>
  <p:handoutMasterIdLst>
    <p:handoutMasterId r:id="rId36"/>
  </p:handoutMasterIdLst>
  <p:sldIdLst>
    <p:sldId id="256" r:id="rId2"/>
    <p:sldId id="357" r:id="rId3"/>
    <p:sldId id="416" r:id="rId4"/>
    <p:sldId id="417" r:id="rId5"/>
    <p:sldId id="374" r:id="rId6"/>
    <p:sldId id="351" r:id="rId7"/>
    <p:sldId id="375" r:id="rId8"/>
    <p:sldId id="409" r:id="rId9"/>
    <p:sldId id="359" r:id="rId10"/>
    <p:sldId id="360" r:id="rId11"/>
    <p:sldId id="390" r:id="rId12"/>
    <p:sldId id="382" r:id="rId13"/>
    <p:sldId id="361" r:id="rId14"/>
    <p:sldId id="421" r:id="rId15"/>
    <p:sldId id="389" r:id="rId16"/>
    <p:sldId id="388" r:id="rId17"/>
    <p:sldId id="419" r:id="rId18"/>
    <p:sldId id="362" r:id="rId19"/>
    <p:sldId id="385" r:id="rId20"/>
    <p:sldId id="386" r:id="rId21"/>
    <p:sldId id="420" r:id="rId22"/>
    <p:sldId id="352" r:id="rId23"/>
    <p:sldId id="400" r:id="rId24"/>
    <p:sldId id="402" r:id="rId25"/>
    <p:sldId id="401" r:id="rId26"/>
    <p:sldId id="403" r:id="rId27"/>
    <p:sldId id="404" r:id="rId28"/>
    <p:sldId id="405" r:id="rId29"/>
    <p:sldId id="412" r:id="rId30"/>
    <p:sldId id="372" r:id="rId31"/>
    <p:sldId id="422" r:id="rId32"/>
    <p:sldId id="413" r:id="rId33"/>
    <p:sldId id="424" r:id="rId34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7BADB"/>
    <a:srgbClr val="3333CC"/>
    <a:srgbClr val="1C67BB"/>
    <a:srgbClr val="BA2099"/>
    <a:srgbClr val="AE1E8F"/>
    <a:srgbClr val="03042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—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A107856-5554-42FB-B03E-39F5DBC370BA}" styleName="Средний стиль 4 — акцент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500" autoAdjust="0"/>
    <p:restoredTop sz="94611" autoAdjust="0"/>
  </p:normalViewPr>
  <p:slideViewPr>
    <p:cSldViewPr>
      <p:cViewPr>
        <p:scale>
          <a:sx n="100" d="100"/>
          <a:sy n="100" d="100"/>
        </p:scale>
        <p:origin x="-222" y="-4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3972"/>
    </p:cViewPr>
  </p:sorterViewPr>
  <p:notesViewPr>
    <p:cSldViewPr>
      <p:cViewPr varScale="1">
        <p:scale>
          <a:sx n="68" d="100"/>
          <a:sy n="68" d="100"/>
        </p:scale>
        <p:origin x="-2790" y="-11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6_1">
  <dgm:title val=""/>
  <dgm:desc val=""/>
  <dgm:catLst>
    <dgm:cat type="accent6" pri="11100"/>
  </dgm:catLst>
  <dgm:styleLbl name="node0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6">
        <a:alpha val="4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2_3">
  <dgm:title val=""/>
  <dgm:desc val=""/>
  <dgm:catLst>
    <dgm:cat type="accent2" pri="11300"/>
  </dgm:catLst>
  <dgm:styleLbl name="node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shade val="80000"/>
      </a:schemeClr>
      <a:schemeClr val="accent2">
        <a:tint val="7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/>
    <dgm:txEffectClrLst/>
  </dgm:styleLbl>
  <dgm:styleLbl name="ln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9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8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8FB91E6-D549-4DCC-8E93-630A40E9ED80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826310BC-94E0-4B1D-92E5-1EC3CADE29CB}">
      <dgm:prSet custT="1"/>
      <dgm:spPr>
        <a:solidFill>
          <a:schemeClr val="accent1">
            <a:hueOff val="0"/>
            <a:satOff val="0"/>
            <a:lumOff val="0"/>
            <a:alpha val="0"/>
          </a:schemeClr>
        </a:solidFill>
        <a:ln w="63500">
          <a:solidFill>
            <a:schemeClr val="accent6">
              <a:lumMod val="75000"/>
            </a:schemeClr>
          </a:solidFill>
        </a:ln>
      </dgm:spPr>
      <dgm:t>
        <a:bodyPr/>
        <a:lstStyle/>
        <a:p>
          <a:pPr rtl="0"/>
          <a:r>
            <a:rPr lang="ru-RU" sz="11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12 сентября 2018: </a:t>
          </a:r>
        </a:p>
        <a:p>
          <a:pPr rtl="0"/>
          <a:r>
            <a:rPr lang="ru-RU" sz="1100" b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Проведение установочного семинара в рамках деятельности рабочих групп по реализации различных аспектов подготовки к введению ФГОС </a:t>
          </a:r>
          <a:r>
            <a:rPr lang="ru-RU" sz="1100" b="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НОО. В семинаре приняли участие Перина Ксения Михайловна, учитель начальных классов, Екатерина Анатольевна Петрова, заместитель директора по УВР, учитель   начальных классов первой кв. категории; Наталья Михайловна Рукавишникова, учитель русского языка и литературы первой кв. категории </a:t>
          </a:r>
        </a:p>
        <a:p>
          <a:pPr rtl="0"/>
          <a:r>
            <a:rPr lang="ru-RU" sz="1100" b="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Приказ №113 от17.09.2018 года о создании рабочей группы по реализации проекта по апробации введения новой редакции</a:t>
          </a:r>
          <a:endParaRPr lang="ru-RU" sz="1100" b="0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gm:t>
    </dgm:pt>
    <dgm:pt modelId="{C43225F0-4A18-494D-88EA-F5D3C7A8051E}" type="parTrans" cxnId="{7D8A60A8-A65F-4CB4-9409-086039D45D64}">
      <dgm:prSet/>
      <dgm:spPr/>
      <dgm:t>
        <a:bodyPr/>
        <a:lstStyle/>
        <a:p>
          <a:endParaRPr lang="ru-RU"/>
        </a:p>
      </dgm:t>
    </dgm:pt>
    <dgm:pt modelId="{BBA8E8BD-9FB4-4D90-BE64-DB94311D6F38}" type="sibTrans" cxnId="{7D8A60A8-A65F-4CB4-9409-086039D45D64}">
      <dgm:prSet/>
      <dgm:spPr/>
      <dgm:t>
        <a:bodyPr/>
        <a:lstStyle/>
        <a:p>
          <a:endParaRPr lang="ru-RU"/>
        </a:p>
      </dgm:t>
    </dgm:pt>
    <dgm:pt modelId="{C3C03DF9-08E2-416A-A477-B1CBBB4B8DAF}">
      <dgm:prSet custT="1"/>
      <dgm:spPr>
        <a:solidFill>
          <a:schemeClr val="accent1">
            <a:hueOff val="0"/>
            <a:satOff val="0"/>
            <a:lumOff val="0"/>
            <a:alpha val="0"/>
          </a:schemeClr>
        </a:solidFill>
        <a:ln w="63500">
          <a:solidFill>
            <a:schemeClr val="accent6">
              <a:lumMod val="75000"/>
            </a:schemeClr>
          </a:solidFill>
        </a:ln>
      </dgm:spPr>
      <dgm:t>
        <a:bodyPr/>
        <a:lstStyle/>
        <a:p>
          <a:pPr rtl="0"/>
          <a:r>
            <a:rPr lang="ru-RU" sz="1200" b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12-20 сентября 2018: </a:t>
          </a:r>
        </a:p>
        <a:p>
          <a:pPr rtl="0"/>
          <a:r>
            <a:rPr lang="ru-RU" sz="1200" b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Мониторинг потребностей участников апробационных площадок в контексте повышения эффективности научно-методического сопровождения введения ФГОС НОО. 100% участники проекта</a:t>
          </a:r>
          <a:endParaRPr lang="ru-RU" sz="1200" b="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AD215AAF-1684-4BAD-A287-75606D607744}" type="parTrans" cxnId="{BEC6D068-6683-4287-A3B6-A1840AB9BC56}">
      <dgm:prSet/>
      <dgm:spPr/>
      <dgm:t>
        <a:bodyPr/>
        <a:lstStyle/>
        <a:p>
          <a:endParaRPr lang="ru-RU"/>
        </a:p>
      </dgm:t>
    </dgm:pt>
    <dgm:pt modelId="{CFFC3458-C96A-480B-8A73-D4BE0E8E2BD8}" type="sibTrans" cxnId="{BEC6D068-6683-4287-A3B6-A1840AB9BC56}">
      <dgm:prSet/>
      <dgm:spPr/>
      <dgm:t>
        <a:bodyPr/>
        <a:lstStyle/>
        <a:p>
          <a:endParaRPr lang="ru-RU"/>
        </a:p>
      </dgm:t>
    </dgm:pt>
    <dgm:pt modelId="{98AB07FA-6F71-4C3D-B254-C01E51B79A08}">
      <dgm:prSet custT="1"/>
      <dgm:spPr>
        <a:solidFill>
          <a:schemeClr val="accent1">
            <a:hueOff val="0"/>
            <a:satOff val="0"/>
            <a:lumOff val="0"/>
            <a:alpha val="0"/>
          </a:schemeClr>
        </a:solidFill>
        <a:ln w="63500">
          <a:solidFill>
            <a:schemeClr val="accent6">
              <a:lumMod val="75000"/>
            </a:schemeClr>
          </a:solidFill>
        </a:ln>
      </dgm:spPr>
      <dgm:t>
        <a:bodyPr/>
        <a:lstStyle/>
        <a:p>
          <a:pPr rtl="0"/>
          <a:r>
            <a:rPr lang="ru-RU" sz="1200" b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Октябрь-ноябрь  2018: </a:t>
          </a:r>
        </a:p>
        <a:p>
          <a:pPr rtl="0"/>
          <a:r>
            <a:rPr lang="ru-RU" sz="1200" b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Проведение комплексной предметной, </a:t>
          </a:r>
          <a:r>
            <a:rPr lang="ru-RU" sz="1200" b="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метапредметной</a:t>
          </a:r>
          <a:r>
            <a:rPr lang="ru-RU" sz="1200" b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и методической диагностики учителей, работающих в  начальных классах апробационных площадок  </a:t>
          </a:r>
          <a:r>
            <a:rPr lang="ru-RU" sz="1100" b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( Приняли участие 4 педагога</a:t>
          </a:r>
          <a:r>
            <a:rPr lang="ru-RU" sz="1400" b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)</a:t>
          </a:r>
          <a:endParaRPr lang="ru-RU" sz="1400" b="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26A813D6-38F8-4B23-A4C3-4C4A9D00AA2D}" type="parTrans" cxnId="{7270E452-6C04-4508-85CA-98617902B1FF}">
      <dgm:prSet/>
      <dgm:spPr/>
      <dgm:t>
        <a:bodyPr/>
        <a:lstStyle/>
        <a:p>
          <a:endParaRPr lang="ru-RU"/>
        </a:p>
      </dgm:t>
    </dgm:pt>
    <dgm:pt modelId="{968C1838-D93D-4039-96BB-D115BFBBD991}" type="sibTrans" cxnId="{7270E452-6C04-4508-85CA-98617902B1FF}">
      <dgm:prSet/>
      <dgm:spPr/>
      <dgm:t>
        <a:bodyPr/>
        <a:lstStyle/>
        <a:p>
          <a:endParaRPr lang="ru-RU"/>
        </a:p>
      </dgm:t>
    </dgm:pt>
    <dgm:pt modelId="{1C83EBE1-A264-4A55-B3E9-C9A59D826F99}">
      <dgm:prSet custT="1"/>
      <dgm:spPr>
        <a:solidFill>
          <a:schemeClr val="accent1">
            <a:hueOff val="0"/>
            <a:satOff val="0"/>
            <a:lumOff val="0"/>
            <a:alpha val="0"/>
          </a:schemeClr>
        </a:solidFill>
        <a:ln w="63500">
          <a:solidFill>
            <a:schemeClr val="accent6">
              <a:lumMod val="75000"/>
            </a:schemeClr>
          </a:solidFill>
        </a:ln>
      </dgm:spPr>
      <dgm:t>
        <a:bodyPr/>
        <a:lstStyle/>
        <a:p>
          <a:pPr rtl="0"/>
          <a:r>
            <a:rPr lang="ru-RU" sz="1400" b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Октябрь-ноябрь  2018: </a:t>
          </a:r>
        </a:p>
        <a:p>
          <a:pPr rtl="0"/>
          <a:r>
            <a:rPr lang="ru-RU" sz="1400" b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Проведение входного предметного и </a:t>
          </a:r>
          <a:r>
            <a:rPr lang="ru-RU" sz="1400" b="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метапредметного</a:t>
          </a:r>
          <a:r>
            <a:rPr lang="ru-RU" sz="1400" b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тестирования учащихся 4 класса апробационных площадок </a:t>
          </a:r>
          <a:endParaRPr lang="ru-RU" sz="1400" b="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CA187D2C-93CA-4289-BF4D-7AA999A52599}" type="parTrans" cxnId="{275BB228-EC2C-42A5-B339-2B52628E1262}">
      <dgm:prSet/>
      <dgm:spPr/>
      <dgm:t>
        <a:bodyPr/>
        <a:lstStyle/>
        <a:p>
          <a:endParaRPr lang="ru-RU"/>
        </a:p>
      </dgm:t>
    </dgm:pt>
    <dgm:pt modelId="{E88AF91D-8C3C-4C02-8DD5-9A0CDBCDB08E}" type="sibTrans" cxnId="{275BB228-EC2C-42A5-B339-2B52628E1262}">
      <dgm:prSet/>
      <dgm:spPr/>
      <dgm:t>
        <a:bodyPr/>
        <a:lstStyle/>
        <a:p>
          <a:endParaRPr lang="ru-RU"/>
        </a:p>
      </dgm:t>
    </dgm:pt>
    <dgm:pt modelId="{F0E41E1B-CCD3-4C10-AB2A-CD9189880D96}">
      <dgm:prSet custT="1"/>
      <dgm:spPr>
        <a:solidFill>
          <a:schemeClr val="accent1">
            <a:hueOff val="0"/>
            <a:satOff val="0"/>
            <a:lumOff val="0"/>
            <a:alpha val="0"/>
          </a:schemeClr>
        </a:solidFill>
        <a:ln w="63500">
          <a:solidFill>
            <a:schemeClr val="accent6">
              <a:lumMod val="75000"/>
            </a:schemeClr>
          </a:solidFill>
        </a:ln>
      </dgm:spPr>
      <dgm:t>
        <a:bodyPr/>
        <a:lstStyle/>
        <a:p>
          <a:pPr rtl="0"/>
          <a:r>
            <a:rPr lang="ru-RU" sz="1100" b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Ноябрь, декабрь 2018 : </a:t>
          </a:r>
        </a:p>
        <a:p>
          <a:pPr rtl="0"/>
          <a:r>
            <a:rPr lang="ru-RU" sz="1100" b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Проведение серии проектных семинаров в рамках деятельности рабочих групп по реализации различных аспектов подготовки к введению ФГОС НОО .27 ноября 2018 г МАОУ «СОШ №102» г. Пермь, первоначальные положения проекта представили Екатерина Анатольевна Петрова, заместитель директора по УВР, учитель   начальных классов первой кв. категории; Наталья Михайловна Рукавишникова, учитель русского языка и литературы первой кв. категории </a:t>
          </a:r>
          <a:endParaRPr lang="ru-RU" sz="1100" b="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F4006FA4-BB50-4D90-A191-EC9565B23789}" type="parTrans" cxnId="{7A3AD424-EB11-47A4-81D5-12E566C8DCBE}">
      <dgm:prSet/>
      <dgm:spPr/>
      <dgm:t>
        <a:bodyPr/>
        <a:lstStyle/>
        <a:p>
          <a:endParaRPr lang="ru-RU"/>
        </a:p>
      </dgm:t>
    </dgm:pt>
    <dgm:pt modelId="{05B40FD6-AEE4-4A6B-9555-D386353B5BD6}" type="sibTrans" cxnId="{7A3AD424-EB11-47A4-81D5-12E566C8DCBE}">
      <dgm:prSet/>
      <dgm:spPr/>
      <dgm:t>
        <a:bodyPr/>
        <a:lstStyle/>
        <a:p>
          <a:endParaRPr lang="ru-RU"/>
        </a:p>
      </dgm:t>
    </dgm:pt>
    <dgm:pt modelId="{9521894B-4D30-4A36-BD77-6E32259703F5}">
      <dgm:prSet custT="1"/>
      <dgm:spPr>
        <a:solidFill>
          <a:schemeClr val="accent1">
            <a:hueOff val="0"/>
            <a:satOff val="0"/>
            <a:lumOff val="0"/>
            <a:alpha val="0"/>
          </a:schemeClr>
        </a:solidFill>
        <a:ln w="63500">
          <a:solidFill>
            <a:schemeClr val="accent6">
              <a:lumMod val="75000"/>
            </a:schemeClr>
          </a:solidFill>
        </a:ln>
      </dgm:spPr>
      <dgm:t>
        <a:bodyPr/>
        <a:lstStyle/>
        <a:p>
          <a:pPr rtl="0"/>
          <a:r>
            <a:rPr lang="ru-RU" sz="1200" b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Ноябрь, декабрь 2018 : </a:t>
          </a:r>
        </a:p>
        <a:p>
          <a:pPr rtl="0"/>
          <a:r>
            <a:rPr lang="ru-RU" sz="1200" b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Организация деятельности  рабочей группы учителей начальных классов</a:t>
          </a:r>
          <a:endParaRPr lang="ru-RU" sz="1200" b="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E9C69D35-6B73-4A21-9505-3D06FA00C246}" type="parTrans" cxnId="{F336F0BE-68AE-4CE9-94D9-6B5DCD87FBD3}">
      <dgm:prSet/>
      <dgm:spPr/>
      <dgm:t>
        <a:bodyPr/>
        <a:lstStyle/>
        <a:p>
          <a:endParaRPr lang="ru-RU"/>
        </a:p>
      </dgm:t>
    </dgm:pt>
    <dgm:pt modelId="{1057CE2C-1C72-4EE8-B33A-1739FBAA978D}" type="sibTrans" cxnId="{F336F0BE-68AE-4CE9-94D9-6B5DCD87FBD3}">
      <dgm:prSet/>
      <dgm:spPr/>
      <dgm:t>
        <a:bodyPr/>
        <a:lstStyle/>
        <a:p>
          <a:endParaRPr lang="ru-RU"/>
        </a:p>
      </dgm:t>
    </dgm:pt>
    <dgm:pt modelId="{576B4A96-F371-4866-AA5B-C354AF47743B}" type="pres">
      <dgm:prSet presAssocID="{C8FB91E6-D549-4DCC-8E93-630A40E9ED80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4BFE157-EDB6-442D-8619-109DE58844BF}" type="pres">
      <dgm:prSet presAssocID="{826310BC-94E0-4B1D-92E5-1EC3CADE29CB}" presName="parentText" presStyleLbl="node1" presStyleIdx="0" presStyleCnt="6" custScaleX="100000" custScaleY="115949" custLinFactY="-14019" custLinFactNeighborX="-251" custLinFactNeighborY="-10000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12CE86E-8646-4C76-BFD9-C3851D2FF005}" type="pres">
      <dgm:prSet presAssocID="{BBA8E8BD-9FB4-4D90-BE64-DB94311D6F38}" presName="spacer" presStyleCnt="0"/>
      <dgm:spPr/>
    </dgm:pt>
    <dgm:pt modelId="{A9F7A436-26FA-4754-A36F-EEA7D5F4A8EF}" type="pres">
      <dgm:prSet presAssocID="{C3C03DF9-08E2-416A-A477-B1CBBB4B8DAF}" presName="parentText" presStyleLbl="node1" presStyleIdx="1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148E63C-AA09-40D1-8D86-4465908C21F3}" type="pres">
      <dgm:prSet presAssocID="{CFFC3458-C96A-480B-8A73-D4BE0E8E2BD8}" presName="spacer" presStyleCnt="0"/>
      <dgm:spPr/>
    </dgm:pt>
    <dgm:pt modelId="{4D4F0205-FA88-43D8-B0CC-2E629927FB82}" type="pres">
      <dgm:prSet presAssocID="{98AB07FA-6F71-4C3D-B254-C01E51B79A08}" presName="parentText" presStyleLbl="node1" presStyleIdx="2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C1BEBB0-2015-4FD6-844C-5FE8B3971D37}" type="pres">
      <dgm:prSet presAssocID="{968C1838-D93D-4039-96BB-D115BFBBD991}" presName="spacer" presStyleCnt="0"/>
      <dgm:spPr/>
    </dgm:pt>
    <dgm:pt modelId="{28BF9CAA-2514-4ACC-9AD4-BEF06EC1CE6B}" type="pres">
      <dgm:prSet presAssocID="{1C83EBE1-A264-4A55-B3E9-C9A59D826F99}" presName="parentText" presStyleLbl="node1" presStyleIdx="3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B9E81DE-7610-436A-8890-CFC35BAB07E3}" type="pres">
      <dgm:prSet presAssocID="{E88AF91D-8C3C-4C02-8DD5-9A0CDBCDB08E}" presName="spacer" presStyleCnt="0"/>
      <dgm:spPr/>
    </dgm:pt>
    <dgm:pt modelId="{A6B33DD3-7940-4F1D-B88E-4EEDBF5A4402}" type="pres">
      <dgm:prSet presAssocID="{F0E41E1B-CCD3-4C10-AB2A-CD9189880D96}" presName="parentText" presStyleLbl="node1" presStyleIdx="4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5B46DBE-4ACE-4ADD-B502-760CDF4BF011}" type="pres">
      <dgm:prSet presAssocID="{05B40FD6-AEE4-4A6B-9555-D386353B5BD6}" presName="spacer" presStyleCnt="0"/>
      <dgm:spPr/>
    </dgm:pt>
    <dgm:pt modelId="{7DE0B957-3C8C-4D54-8E67-CB237625CFA6}" type="pres">
      <dgm:prSet presAssocID="{9521894B-4D30-4A36-BD77-6E32259703F5}" presName="parentText" presStyleLbl="node1" presStyleIdx="5" presStyleCnt="6" custLinFactY="-1764" custLinFactNeighborY="-10000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4E835360-5805-4BA6-B935-FB4ECF12AD06}" type="presOf" srcId="{1C83EBE1-A264-4A55-B3E9-C9A59D826F99}" destId="{28BF9CAA-2514-4ACC-9AD4-BEF06EC1CE6B}" srcOrd="0" destOrd="0" presId="urn:microsoft.com/office/officeart/2005/8/layout/vList2"/>
    <dgm:cxn modelId="{8E6E55F3-2D1B-4C10-A86F-C7F98C13F400}" type="presOf" srcId="{98AB07FA-6F71-4C3D-B254-C01E51B79A08}" destId="{4D4F0205-FA88-43D8-B0CC-2E629927FB82}" srcOrd="0" destOrd="0" presId="urn:microsoft.com/office/officeart/2005/8/layout/vList2"/>
    <dgm:cxn modelId="{275BB228-EC2C-42A5-B339-2B52628E1262}" srcId="{C8FB91E6-D549-4DCC-8E93-630A40E9ED80}" destId="{1C83EBE1-A264-4A55-B3E9-C9A59D826F99}" srcOrd="3" destOrd="0" parTransId="{CA187D2C-93CA-4289-BF4D-7AA999A52599}" sibTransId="{E88AF91D-8C3C-4C02-8DD5-9A0CDBCDB08E}"/>
    <dgm:cxn modelId="{7A3AD424-EB11-47A4-81D5-12E566C8DCBE}" srcId="{C8FB91E6-D549-4DCC-8E93-630A40E9ED80}" destId="{F0E41E1B-CCD3-4C10-AB2A-CD9189880D96}" srcOrd="4" destOrd="0" parTransId="{F4006FA4-BB50-4D90-A191-EC9565B23789}" sibTransId="{05B40FD6-AEE4-4A6B-9555-D386353B5BD6}"/>
    <dgm:cxn modelId="{7D8A60A8-A65F-4CB4-9409-086039D45D64}" srcId="{C8FB91E6-D549-4DCC-8E93-630A40E9ED80}" destId="{826310BC-94E0-4B1D-92E5-1EC3CADE29CB}" srcOrd="0" destOrd="0" parTransId="{C43225F0-4A18-494D-88EA-F5D3C7A8051E}" sibTransId="{BBA8E8BD-9FB4-4D90-BE64-DB94311D6F38}"/>
    <dgm:cxn modelId="{AC45D3FE-D6B2-498D-9F7C-A5E2C2936865}" type="presOf" srcId="{C3C03DF9-08E2-416A-A477-B1CBBB4B8DAF}" destId="{A9F7A436-26FA-4754-A36F-EEA7D5F4A8EF}" srcOrd="0" destOrd="0" presId="urn:microsoft.com/office/officeart/2005/8/layout/vList2"/>
    <dgm:cxn modelId="{3D2B8625-B396-40CF-B186-D617313DCE6D}" type="presOf" srcId="{9521894B-4D30-4A36-BD77-6E32259703F5}" destId="{7DE0B957-3C8C-4D54-8E67-CB237625CFA6}" srcOrd="0" destOrd="0" presId="urn:microsoft.com/office/officeart/2005/8/layout/vList2"/>
    <dgm:cxn modelId="{965FE0C4-7E43-4BE9-9E2A-50C6F2972267}" type="presOf" srcId="{F0E41E1B-CCD3-4C10-AB2A-CD9189880D96}" destId="{A6B33DD3-7940-4F1D-B88E-4EEDBF5A4402}" srcOrd="0" destOrd="0" presId="urn:microsoft.com/office/officeart/2005/8/layout/vList2"/>
    <dgm:cxn modelId="{55298EE3-4763-4A15-B07D-3C828FBA5BDF}" type="presOf" srcId="{C8FB91E6-D549-4DCC-8E93-630A40E9ED80}" destId="{576B4A96-F371-4866-AA5B-C354AF47743B}" srcOrd="0" destOrd="0" presId="urn:microsoft.com/office/officeart/2005/8/layout/vList2"/>
    <dgm:cxn modelId="{BEC6D068-6683-4287-A3B6-A1840AB9BC56}" srcId="{C8FB91E6-D549-4DCC-8E93-630A40E9ED80}" destId="{C3C03DF9-08E2-416A-A477-B1CBBB4B8DAF}" srcOrd="1" destOrd="0" parTransId="{AD215AAF-1684-4BAD-A287-75606D607744}" sibTransId="{CFFC3458-C96A-480B-8A73-D4BE0E8E2BD8}"/>
    <dgm:cxn modelId="{DAA03CDB-0C38-4133-9F23-893D2F5C29F1}" type="presOf" srcId="{826310BC-94E0-4B1D-92E5-1EC3CADE29CB}" destId="{34BFE157-EDB6-442D-8619-109DE58844BF}" srcOrd="0" destOrd="0" presId="urn:microsoft.com/office/officeart/2005/8/layout/vList2"/>
    <dgm:cxn modelId="{F336F0BE-68AE-4CE9-94D9-6B5DCD87FBD3}" srcId="{C8FB91E6-D549-4DCC-8E93-630A40E9ED80}" destId="{9521894B-4D30-4A36-BD77-6E32259703F5}" srcOrd="5" destOrd="0" parTransId="{E9C69D35-6B73-4A21-9505-3D06FA00C246}" sibTransId="{1057CE2C-1C72-4EE8-B33A-1739FBAA978D}"/>
    <dgm:cxn modelId="{7270E452-6C04-4508-85CA-98617902B1FF}" srcId="{C8FB91E6-D549-4DCC-8E93-630A40E9ED80}" destId="{98AB07FA-6F71-4C3D-B254-C01E51B79A08}" srcOrd="2" destOrd="0" parTransId="{26A813D6-38F8-4B23-A4C3-4C4A9D00AA2D}" sibTransId="{968C1838-D93D-4039-96BB-D115BFBBD991}"/>
    <dgm:cxn modelId="{CCA97DD1-0E6F-40EF-8CBA-300A79B9F698}" type="presParOf" srcId="{576B4A96-F371-4866-AA5B-C354AF47743B}" destId="{34BFE157-EDB6-442D-8619-109DE58844BF}" srcOrd="0" destOrd="0" presId="urn:microsoft.com/office/officeart/2005/8/layout/vList2"/>
    <dgm:cxn modelId="{1EF8B05F-912A-4143-9045-8C388D9ACC7E}" type="presParOf" srcId="{576B4A96-F371-4866-AA5B-C354AF47743B}" destId="{112CE86E-8646-4C76-BFD9-C3851D2FF005}" srcOrd="1" destOrd="0" presId="urn:microsoft.com/office/officeart/2005/8/layout/vList2"/>
    <dgm:cxn modelId="{92503E24-FACF-47B2-A981-1EEA28664461}" type="presParOf" srcId="{576B4A96-F371-4866-AA5B-C354AF47743B}" destId="{A9F7A436-26FA-4754-A36F-EEA7D5F4A8EF}" srcOrd="2" destOrd="0" presId="urn:microsoft.com/office/officeart/2005/8/layout/vList2"/>
    <dgm:cxn modelId="{D9B38500-32CA-44B4-B6EA-6F32E26C2CDE}" type="presParOf" srcId="{576B4A96-F371-4866-AA5B-C354AF47743B}" destId="{A148E63C-AA09-40D1-8D86-4465908C21F3}" srcOrd="3" destOrd="0" presId="urn:microsoft.com/office/officeart/2005/8/layout/vList2"/>
    <dgm:cxn modelId="{443D6F48-E9BE-45EE-9EB3-E82EE5B57AC9}" type="presParOf" srcId="{576B4A96-F371-4866-AA5B-C354AF47743B}" destId="{4D4F0205-FA88-43D8-B0CC-2E629927FB82}" srcOrd="4" destOrd="0" presId="urn:microsoft.com/office/officeart/2005/8/layout/vList2"/>
    <dgm:cxn modelId="{79CFD1DF-5DA8-4B00-9EEB-E9259A231FCA}" type="presParOf" srcId="{576B4A96-F371-4866-AA5B-C354AF47743B}" destId="{CC1BEBB0-2015-4FD6-844C-5FE8B3971D37}" srcOrd="5" destOrd="0" presId="urn:microsoft.com/office/officeart/2005/8/layout/vList2"/>
    <dgm:cxn modelId="{7F81DFC9-44D1-4F02-BCF2-F51D8488AB85}" type="presParOf" srcId="{576B4A96-F371-4866-AA5B-C354AF47743B}" destId="{28BF9CAA-2514-4ACC-9AD4-BEF06EC1CE6B}" srcOrd="6" destOrd="0" presId="urn:microsoft.com/office/officeart/2005/8/layout/vList2"/>
    <dgm:cxn modelId="{173D8D5B-922C-4D43-9615-BA18A96F9A3E}" type="presParOf" srcId="{576B4A96-F371-4866-AA5B-C354AF47743B}" destId="{6B9E81DE-7610-436A-8890-CFC35BAB07E3}" srcOrd="7" destOrd="0" presId="urn:microsoft.com/office/officeart/2005/8/layout/vList2"/>
    <dgm:cxn modelId="{E65975F4-E18E-429F-BEB9-2060F2FB0302}" type="presParOf" srcId="{576B4A96-F371-4866-AA5B-C354AF47743B}" destId="{A6B33DD3-7940-4F1D-B88E-4EEDBF5A4402}" srcOrd="8" destOrd="0" presId="urn:microsoft.com/office/officeart/2005/8/layout/vList2"/>
    <dgm:cxn modelId="{0549C8AC-220A-4801-A0EE-C43360D88AF6}" type="presParOf" srcId="{576B4A96-F371-4866-AA5B-C354AF47743B}" destId="{35B46DBE-4ACE-4ADD-B502-760CDF4BF011}" srcOrd="9" destOrd="0" presId="urn:microsoft.com/office/officeart/2005/8/layout/vList2"/>
    <dgm:cxn modelId="{4E9AD9AF-7B3D-4A2E-83EF-2D351DD3DAED}" type="presParOf" srcId="{576B4A96-F371-4866-AA5B-C354AF47743B}" destId="{7DE0B957-3C8C-4D54-8E67-CB237625CFA6}" srcOrd="1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EE1690C-8BDF-4838-A0FA-AF27953DD3C8}" type="doc">
      <dgm:prSet loTypeId="urn:microsoft.com/office/officeart/2005/8/layout/vList2" loCatId="list" qsTypeId="urn:microsoft.com/office/officeart/2005/8/quickstyle/simple1" qsCatId="simple" csTypeId="urn:microsoft.com/office/officeart/2005/8/colors/accent6_1" csCatId="accent6" phldr="1"/>
      <dgm:spPr/>
      <dgm:t>
        <a:bodyPr/>
        <a:lstStyle/>
        <a:p>
          <a:endParaRPr lang="ru-RU"/>
        </a:p>
      </dgm:t>
    </dgm:pt>
    <dgm:pt modelId="{B4595163-1AF9-4723-8A95-EA4F1DE89827}">
      <dgm:prSet custT="1"/>
      <dgm:spPr/>
      <dgm:t>
        <a:bodyPr/>
        <a:lstStyle/>
        <a:p>
          <a:pPr rtl="0"/>
          <a:r>
            <a:rPr lang="ru-RU" sz="1200" b="1" dirty="0" smtClean="0"/>
            <a:t>Январь-март: </a:t>
          </a:r>
          <a:r>
            <a:rPr lang="ru-RU" sz="1200" dirty="0" smtClean="0">
              <a:latin typeface="Times New Roman" pitchFamily="18" charset="0"/>
              <a:cs typeface="Times New Roman" pitchFamily="18" charset="0"/>
            </a:rPr>
            <a:t>проведение серии проектных семинаров  в рамках деятельности рабочих групп по реализации различных аспектов подготовки к введению ФГОС НОО.27 марта 2019 г. семинар-практикум в рамках деятельности рабочих групп по апробации новой редакции ФГОС НОО «Реализация духовно-нравственного и экологического воспитания в условиях обновленного ФГОС НОО» МБОУ « </a:t>
          </a:r>
          <a:r>
            <a:rPr lang="ru-RU" sz="1200" dirty="0" err="1" smtClean="0">
              <a:latin typeface="Times New Roman" pitchFamily="18" charset="0"/>
              <a:cs typeface="Times New Roman" pitchFamily="18" charset="0"/>
            </a:rPr>
            <a:t>Дубовская</a:t>
          </a:r>
          <a:r>
            <a:rPr lang="ru-RU" sz="1200" dirty="0" smtClean="0">
              <a:latin typeface="Times New Roman" pitchFamily="18" charset="0"/>
              <a:cs typeface="Times New Roman" pitchFamily="18" charset="0"/>
            </a:rPr>
            <a:t> ООШ»</a:t>
          </a:r>
          <a:r>
            <a:rPr lang="ru-RU" sz="1200" b="1" dirty="0" smtClean="0">
              <a:latin typeface="Times New Roman" pitchFamily="18" charset="0"/>
              <a:cs typeface="Times New Roman" pitchFamily="18" charset="0"/>
            </a:rPr>
            <a:t> </a:t>
          </a:r>
          <a:endParaRPr lang="ru-RU" sz="1200" dirty="0">
            <a:latin typeface="Times New Roman" pitchFamily="18" charset="0"/>
            <a:cs typeface="Times New Roman" pitchFamily="18" charset="0"/>
          </a:endParaRPr>
        </a:p>
      </dgm:t>
    </dgm:pt>
    <dgm:pt modelId="{3AC31F82-5195-4B2A-A883-CB08BC5E68CC}" type="parTrans" cxnId="{C3E9980E-7514-4398-B0D1-CC96CAEBA680}">
      <dgm:prSet/>
      <dgm:spPr/>
      <dgm:t>
        <a:bodyPr/>
        <a:lstStyle/>
        <a:p>
          <a:endParaRPr lang="ru-RU"/>
        </a:p>
      </dgm:t>
    </dgm:pt>
    <dgm:pt modelId="{B006D1B8-17A6-46ED-B3E0-2E4F53E2FE85}" type="sibTrans" cxnId="{C3E9980E-7514-4398-B0D1-CC96CAEBA680}">
      <dgm:prSet/>
      <dgm:spPr/>
      <dgm:t>
        <a:bodyPr/>
        <a:lstStyle/>
        <a:p>
          <a:endParaRPr lang="ru-RU"/>
        </a:p>
      </dgm:t>
    </dgm:pt>
    <dgm:pt modelId="{40025D27-8C89-43DC-AE74-4CA78B24C48C}">
      <dgm:prSet custT="1"/>
      <dgm:spPr/>
      <dgm:t>
        <a:bodyPr/>
        <a:lstStyle/>
        <a:p>
          <a:pPr rtl="0"/>
          <a:r>
            <a:rPr lang="ru-RU" sz="1200" b="1" dirty="0" smtClean="0"/>
            <a:t>Январь-апрель: </a:t>
          </a:r>
          <a:r>
            <a:rPr lang="ru-RU" sz="1200" dirty="0" smtClean="0">
              <a:latin typeface="Times New Roman" pitchFamily="18" charset="0"/>
              <a:cs typeface="Times New Roman" pitchFamily="18" charset="0"/>
            </a:rPr>
            <a:t>Организация деятельности группы. </a:t>
          </a:r>
          <a:br>
            <a:rPr lang="ru-RU" sz="1200" dirty="0" smtClean="0">
              <a:latin typeface="Times New Roman" pitchFamily="18" charset="0"/>
              <a:cs typeface="Times New Roman" pitchFamily="18" charset="0"/>
            </a:rPr>
          </a:br>
          <a:r>
            <a:rPr lang="ru-RU" sz="1200" dirty="0" smtClean="0">
              <a:latin typeface="Times New Roman" pitchFamily="18" charset="0"/>
              <a:cs typeface="Times New Roman" pitchFamily="18" charset="0"/>
            </a:rPr>
            <a:t>Результат: разработаны и апробированы на учащихся начальной школы различные педагогические технологии, приемы и практики развития УУД учащихся начальной школы.</a:t>
          </a:r>
          <a:endParaRPr lang="ru-RU" sz="1200" dirty="0">
            <a:latin typeface="Times New Roman" pitchFamily="18" charset="0"/>
            <a:cs typeface="Times New Roman" pitchFamily="18" charset="0"/>
          </a:endParaRPr>
        </a:p>
      </dgm:t>
    </dgm:pt>
    <dgm:pt modelId="{0E699C04-70AA-4E87-9D6F-163C5E6A0575}" type="parTrans" cxnId="{1D519149-358C-4F3F-AD0C-15EF24E660C2}">
      <dgm:prSet/>
      <dgm:spPr/>
      <dgm:t>
        <a:bodyPr/>
        <a:lstStyle/>
        <a:p>
          <a:endParaRPr lang="ru-RU"/>
        </a:p>
      </dgm:t>
    </dgm:pt>
    <dgm:pt modelId="{001F5EA7-934D-4108-ADD9-48D0285309A0}" type="sibTrans" cxnId="{1D519149-358C-4F3F-AD0C-15EF24E660C2}">
      <dgm:prSet/>
      <dgm:spPr/>
      <dgm:t>
        <a:bodyPr/>
        <a:lstStyle/>
        <a:p>
          <a:endParaRPr lang="ru-RU"/>
        </a:p>
      </dgm:t>
    </dgm:pt>
    <dgm:pt modelId="{1A651191-D4B9-4610-BC0B-081B7DA501D1}">
      <dgm:prSet custT="1"/>
      <dgm:spPr/>
      <dgm:t>
        <a:bodyPr/>
        <a:lstStyle/>
        <a:p>
          <a:pPr rtl="0"/>
          <a:endParaRPr lang="ru-RU" sz="1050" b="1" dirty="0" smtClean="0"/>
        </a:p>
        <a:p>
          <a:pPr rtl="0"/>
          <a:r>
            <a:rPr lang="ru-RU" sz="1200" b="1" dirty="0" smtClean="0"/>
            <a:t>Март –Май: (до ВПР) </a:t>
          </a:r>
          <a:r>
            <a:rPr lang="ru-RU" sz="1200" b="0" dirty="0" smtClean="0">
              <a:latin typeface="Times New Roman" pitchFamily="18" charset="0"/>
              <a:cs typeface="Times New Roman" pitchFamily="18" charset="0"/>
            </a:rPr>
            <a:t>: проведение повторного итогового  тестирования учащихся 4 классов; </a:t>
          </a:r>
        </a:p>
        <a:p>
          <a:pPr rtl="0"/>
          <a:r>
            <a:rPr lang="ru-RU" sz="1200" b="0" dirty="0" smtClean="0">
              <a:latin typeface="Times New Roman" pitchFamily="18" charset="0"/>
              <a:cs typeface="Times New Roman" pitchFamily="18" charset="0"/>
            </a:rPr>
            <a:t>Реализация проекта</a:t>
          </a:r>
        </a:p>
        <a:p>
          <a:r>
            <a:rPr lang="ru-RU" sz="1200" b="0" dirty="0" smtClean="0">
              <a:latin typeface="Times New Roman" pitchFamily="18" charset="0"/>
              <a:cs typeface="Times New Roman" pitchFamily="18" charset="0"/>
            </a:rPr>
            <a:t>«Реализация духовно-нравственного воспитания в условиях обновленного ФГОС НОО»  </a:t>
          </a:r>
        </a:p>
        <a:p>
          <a:pPr rtl="0"/>
          <a:endParaRPr lang="ru-RU" sz="2000" dirty="0"/>
        </a:p>
      </dgm:t>
    </dgm:pt>
    <dgm:pt modelId="{543CE5B3-4CF7-46EF-8916-E1AB557C3693}" type="parTrans" cxnId="{20879044-F47F-48D1-BBD4-7DD425D25176}">
      <dgm:prSet/>
      <dgm:spPr/>
      <dgm:t>
        <a:bodyPr/>
        <a:lstStyle/>
        <a:p>
          <a:endParaRPr lang="ru-RU"/>
        </a:p>
      </dgm:t>
    </dgm:pt>
    <dgm:pt modelId="{6F957F81-AB12-4208-9337-E9AC9AA1C7CE}" type="sibTrans" cxnId="{20879044-F47F-48D1-BBD4-7DD425D25176}">
      <dgm:prSet/>
      <dgm:spPr/>
      <dgm:t>
        <a:bodyPr/>
        <a:lstStyle/>
        <a:p>
          <a:endParaRPr lang="ru-RU"/>
        </a:p>
      </dgm:t>
    </dgm:pt>
    <dgm:pt modelId="{A3552DA2-E620-49A3-A41F-60E94DBB96B6}">
      <dgm:prSet custT="1"/>
      <dgm:spPr/>
      <dgm:t>
        <a:bodyPr/>
        <a:lstStyle/>
        <a:p>
          <a:r>
            <a:rPr lang="ru-RU" sz="1400" b="1" dirty="0" smtClean="0"/>
            <a:t>    с</a:t>
          </a:r>
          <a:r>
            <a:rPr lang="ru-RU" sz="1200" b="1" dirty="0" smtClean="0"/>
            <a:t>ентябрь:</a:t>
          </a:r>
        </a:p>
        <a:p>
          <a:r>
            <a:rPr lang="ru-RU" sz="1200" b="0" dirty="0" smtClean="0">
              <a:latin typeface="Times New Roman" pitchFamily="18" charset="0"/>
              <a:cs typeface="Times New Roman" pitchFamily="18" charset="0"/>
            </a:rPr>
            <a:t>Промежуточный семинар – практикум «Диагностика личностных результатов» </a:t>
          </a:r>
          <a:r>
            <a:rPr lang="ru-RU" sz="1200" b="0" i="0" dirty="0" smtClean="0">
              <a:latin typeface="Times New Roman" pitchFamily="18" charset="0"/>
              <a:cs typeface="Times New Roman" pitchFamily="18" charset="0"/>
            </a:rPr>
            <a:t>Экспертный семинар 27 сентября по проекту ФГОС НОО</a:t>
          </a:r>
          <a:endParaRPr lang="ru-RU" sz="1200" b="0" dirty="0" smtClean="0">
            <a:latin typeface="Times New Roman" pitchFamily="18" charset="0"/>
            <a:cs typeface="Times New Roman" pitchFamily="18" charset="0"/>
          </a:endParaRPr>
        </a:p>
      </dgm:t>
    </dgm:pt>
    <dgm:pt modelId="{F1047C3D-0522-4CEB-B5E1-3FBAF043A627}" type="parTrans" cxnId="{583BC05A-836E-4F18-8B15-BB008A8D5B21}">
      <dgm:prSet/>
      <dgm:spPr/>
      <dgm:t>
        <a:bodyPr/>
        <a:lstStyle/>
        <a:p>
          <a:endParaRPr lang="ru-RU"/>
        </a:p>
      </dgm:t>
    </dgm:pt>
    <dgm:pt modelId="{66D50F09-2AEF-4C9C-8F61-68BD02FA0E0F}" type="sibTrans" cxnId="{583BC05A-836E-4F18-8B15-BB008A8D5B21}">
      <dgm:prSet/>
      <dgm:spPr/>
      <dgm:t>
        <a:bodyPr/>
        <a:lstStyle/>
        <a:p>
          <a:endParaRPr lang="ru-RU"/>
        </a:p>
      </dgm:t>
    </dgm:pt>
    <dgm:pt modelId="{2331917E-F021-41E0-BC4F-F8698F30C089}">
      <dgm:prSet custT="1"/>
      <dgm:spPr/>
      <dgm:t>
        <a:bodyPr/>
        <a:lstStyle/>
        <a:p>
          <a:endParaRPr lang="ru-RU" sz="1200" dirty="0" smtClean="0"/>
        </a:p>
        <a:p>
          <a:endParaRPr lang="ru-RU" sz="1200" dirty="0" smtClean="0"/>
        </a:p>
        <a:p>
          <a:r>
            <a:rPr lang="ru-RU" sz="1200" b="1" dirty="0" smtClean="0"/>
            <a:t>Октябрь- ноябрь: </a:t>
          </a:r>
        </a:p>
        <a:p>
          <a:r>
            <a:rPr lang="ru-RU" sz="1200" dirty="0" smtClean="0">
              <a:latin typeface="Times New Roman" pitchFamily="18" charset="0"/>
              <a:cs typeface="Times New Roman" pitchFamily="18" charset="0"/>
            </a:rPr>
            <a:t>Повторная диагностика </a:t>
          </a:r>
          <a:r>
            <a:rPr lang="ru-RU" sz="1200" b="1" i="0" dirty="0" smtClean="0">
              <a:latin typeface="Times New Roman" pitchFamily="18" charset="0"/>
              <a:cs typeface="Times New Roman" pitchFamily="18" charset="0"/>
            </a:rPr>
            <a:t> учителей начальных классов</a:t>
          </a:r>
          <a:r>
            <a:rPr lang="ru-RU" sz="1200" b="0" i="0" dirty="0" smtClean="0">
              <a:latin typeface="Times New Roman" pitchFamily="18" charset="0"/>
              <a:cs typeface="Times New Roman" pitchFamily="18" charset="0"/>
            </a:rPr>
            <a:t> по проекту апробации новой редакции ФГОС НОО в рамках Олимпиады учителей начальных классов-2019г. </a:t>
          </a:r>
          <a:r>
            <a:rPr lang="ru-RU" sz="1200" dirty="0" smtClean="0">
              <a:latin typeface="Times New Roman" pitchFamily="18" charset="0"/>
              <a:cs typeface="Times New Roman" pitchFamily="18" charset="0"/>
            </a:rPr>
            <a:t>Проведение научно-методических семинаров на базе апробационных площадок для школ Пермского края и  сетевых школ. </a:t>
          </a:r>
        </a:p>
        <a:p>
          <a:r>
            <a:rPr lang="ru-RU" sz="1200" dirty="0" smtClean="0">
              <a:latin typeface="Times New Roman" pitchFamily="18" charset="0"/>
              <a:cs typeface="Times New Roman" pitchFamily="18" charset="0"/>
            </a:rPr>
            <a:t>Проведение научно-методических семинаров на базе апробационных площадок для школ Пермского края и  сетевых </a:t>
          </a:r>
          <a:r>
            <a:rPr lang="ru-RU" sz="1200" b="0" dirty="0" smtClean="0">
              <a:latin typeface="Times New Roman" pitchFamily="18" charset="0"/>
              <a:cs typeface="Times New Roman" pitchFamily="18" charset="0"/>
            </a:rPr>
            <a:t>школ.</a:t>
          </a:r>
          <a:r>
            <a:rPr lang="ru-RU" sz="1200" b="0" i="0" dirty="0" smtClean="0">
              <a:latin typeface="Times New Roman" pitchFamily="18" charset="0"/>
              <a:cs typeface="Times New Roman" pitchFamily="18" charset="0"/>
            </a:rPr>
            <a:t>30 октября </a:t>
          </a:r>
          <a:r>
            <a:rPr lang="ru-RU" sz="1200" b="0" dirty="0" smtClean="0">
              <a:latin typeface="Times New Roman" pitchFamily="18" charset="0"/>
              <a:cs typeface="Times New Roman" pitchFamily="18" charset="0"/>
            </a:rPr>
            <a:t>краевой научно-методический семинар по теме: «ФГОС НОО.  Где граница между старым и новым?»</a:t>
          </a:r>
        </a:p>
        <a:p>
          <a:r>
            <a:rPr lang="ru-RU" sz="1200" b="1" dirty="0" smtClean="0">
              <a:latin typeface="Times New Roman" pitchFamily="18" charset="0"/>
              <a:cs typeface="Times New Roman" pitchFamily="18" charset="0"/>
            </a:rPr>
            <a:t> Декабрь- </a:t>
          </a:r>
          <a:r>
            <a:rPr lang="ru-RU" sz="1200" b="0" dirty="0" smtClean="0">
              <a:latin typeface="Times New Roman" pitchFamily="18" charset="0"/>
              <a:cs typeface="Times New Roman" pitchFamily="18" charset="0"/>
            </a:rPr>
            <a:t>Отчёт</a:t>
          </a:r>
        </a:p>
        <a:p>
          <a:r>
            <a:rPr lang="ru-RU" sz="1200" b="1" dirty="0" smtClean="0">
              <a:latin typeface="Times New Roman" pitchFamily="18" charset="0"/>
              <a:cs typeface="Times New Roman" pitchFamily="18" charset="0"/>
            </a:rPr>
            <a:t> Январь – май :  </a:t>
          </a:r>
          <a:r>
            <a:rPr lang="ru-RU" sz="1200" b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Организация деятельности  рабочей группы учителей начальных классов.</a:t>
          </a:r>
          <a:endParaRPr lang="ru-RU" sz="1200" b="0" dirty="0" smtClean="0">
            <a:latin typeface="Times New Roman" pitchFamily="18" charset="0"/>
            <a:cs typeface="Times New Roman" pitchFamily="18" charset="0"/>
          </a:endParaRPr>
        </a:p>
        <a:p>
          <a:endParaRPr lang="ru-RU" sz="1200" dirty="0" smtClean="0"/>
        </a:p>
        <a:p>
          <a:r>
            <a:rPr lang="ru-RU" sz="1200" b="0" i="0" dirty="0" smtClean="0"/>
            <a:t> </a:t>
          </a:r>
          <a:endParaRPr lang="ru-RU" sz="1200" dirty="0" smtClean="0"/>
        </a:p>
      </dgm:t>
    </dgm:pt>
    <dgm:pt modelId="{0B5B0223-E37C-441D-8746-B30F91EB91AE}" type="sibTrans" cxnId="{5B8A0ABF-F063-40A0-84A7-26952A21A58D}">
      <dgm:prSet/>
      <dgm:spPr/>
      <dgm:t>
        <a:bodyPr/>
        <a:lstStyle/>
        <a:p>
          <a:endParaRPr lang="ru-RU"/>
        </a:p>
      </dgm:t>
    </dgm:pt>
    <dgm:pt modelId="{7035A56D-11DD-43B8-8B08-4F4C1CFEC1D8}" type="parTrans" cxnId="{5B8A0ABF-F063-40A0-84A7-26952A21A58D}">
      <dgm:prSet/>
      <dgm:spPr/>
      <dgm:t>
        <a:bodyPr/>
        <a:lstStyle/>
        <a:p>
          <a:endParaRPr lang="ru-RU"/>
        </a:p>
      </dgm:t>
    </dgm:pt>
    <dgm:pt modelId="{0B18A87E-B36D-4AB8-AFD9-EFD752AB3388}" type="pres">
      <dgm:prSet presAssocID="{6EE1690C-8BDF-4838-A0FA-AF27953DD3C8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62AAC86-CEB1-4E76-B97A-55A44BF96A93}" type="pres">
      <dgm:prSet presAssocID="{B4595163-1AF9-4723-8A95-EA4F1DE89827}" presName="parentText" presStyleLbl="node1" presStyleIdx="0" presStyleCnt="5" custScaleX="101652" custScaleY="72842" custLinFactY="-20624" custLinFactNeighborX="-826" custLinFactNeighborY="-10000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150A45D-3597-4581-B504-DB680B18A701}" type="pres">
      <dgm:prSet presAssocID="{B006D1B8-17A6-46ED-B3E0-2E4F53E2FE85}" presName="spacer" presStyleCnt="0"/>
      <dgm:spPr/>
    </dgm:pt>
    <dgm:pt modelId="{B120111E-7417-47DD-BE43-59288F60D01A}" type="pres">
      <dgm:prSet presAssocID="{40025D27-8C89-43DC-AE74-4CA78B24C48C}" presName="parentText" presStyleLbl="node1" presStyleIdx="1" presStyleCnt="5" custScaleX="101681" custScaleY="56422" custLinFactY="-11928" custLinFactNeighborX="-2507" custLinFactNeighborY="-10000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A64783A-BDC0-43F8-A6C1-DAD32DEC5B4B}" type="pres">
      <dgm:prSet presAssocID="{001F5EA7-934D-4108-ADD9-48D0285309A0}" presName="spacer" presStyleCnt="0"/>
      <dgm:spPr/>
    </dgm:pt>
    <dgm:pt modelId="{8A005303-0019-47E0-869B-7146ADB99EA9}" type="pres">
      <dgm:prSet presAssocID="{1A651191-D4B9-4610-BC0B-081B7DA501D1}" presName="parentText" presStyleLbl="node1" presStyleIdx="2" presStyleCnt="5" custScaleX="101653" custScaleY="52026" custLinFactY="-11078" custLinFactNeighborX="1793" custLinFactNeighborY="-10000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7F209AD-A289-44C7-9BF0-90D53BD9809F}" type="pres">
      <dgm:prSet presAssocID="{6F957F81-AB12-4208-9337-E9AC9AA1C7CE}" presName="spacer" presStyleCnt="0"/>
      <dgm:spPr/>
    </dgm:pt>
    <dgm:pt modelId="{C8F3A898-935C-4F37-A63A-B4BD0212920F}" type="pres">
      <dgm:prSet presAssocID="{A3552DA2-E620-49A3-A41F-60E94DBB96B6}" presName="parentText" presStyleLbl="node1" presStyleIdx="3" presStyleCnt="5" custScaleX="99971" custScaleY="45204" custLinFactY="-7940" custLinFactNeighborX="-856" custLinFactNeighborY="-10000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0311D7E-F52E-4949-9007-0AF2B5EFD5BA}" type="pres">
      <dgm:prSet presAssocID="{66D50F09-2AEF-4C9C-8F61-68BD02FA0E0F}" presName="spacer" presStyleCnt="0"/>
      <dgm:spPr/>
    </dgm:pt>
    <dgm:pt modelId="{F123E4D2-1811-4F6F-AC9A-9429DEBACF16}" type="pres">
      <dgm:prSet presAssocID="{2331917E-F021-41E0-BC4F-F8698F30C089}" presName="parentText" presStyleLbl="node1" presStyleIdx="4" presStyleCnt="5" custLinFactY="-4720" custLinFactNeighborX="-826" custLinFactNeighborY="-10000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D519149-358C-4F3F-AD0C-15EF24E660C2}" srcId="{6EE1690C-8BDF-4838-A0FA-AF27953DD3C8}" destId="{40025D27-8C89-43DC-AE74-4CA78B24C48C}" srcOrd="1" destOrd="0" parTransId="{0E699C04-70AA-4E87-9D6F-163C5E6A0575}" sibTransId="{001F5EA7-934D-4108-ADD9-48D0285309A0}"/>
    <dgm:cxn modelId="{A7B5A356-8D7E-4845-89EF-381BBBE02474}" type="presOf" srcId="{A3552DA2-E620-49A3-A41F-60E94DBB96B6}" destId="{C8F3A898-935C-4F37-A63A-B4BD0212920F}" srcOrd="0" destOrd="0" presId="urn:microsoft.com/office/officeart/2005/8/layout/vList2"/>
    <dgm:cxn modelId="{7D40F323-C0BE-4C8B-893E-96714B86128B}" type="presOf" srcId="{6EE1690C-8BDF-4838-A0FA-AF27953DD3C8}" destId="{0B18A87E-B36D-4AB8-AFD9-EFD752AB3388}" srcOrd="0" destOrd="0" presId="urn:microsoft.com/office/officeart/2005/8/layout/vList2"/>
    <dgm:cxn modelId="{583BC05A-836E-4F18-8B15-BB008A8D5B21}" srcId="{6EE1690C-8BDF-4838-A0FA-AF27953DD3C8}" destId="{A3552DA2-E620-49A3-A41F-60E94DBB96B6}" srcOrd="3" destOrd="0" parTransId="{F1047C3D-0522-4CEB-B5E1-3FBAF043A627}" sibTransId="{66D50F09-2AEF-4C9C-8F61-68BD02FA0E0F}"/>
    <dgm:cxn modelId="{F659CFBE-4F4E-45E6-A07C-184A81D07205}" type="presOf" srcId="{B4595163-1AF9-4723-8A95-EA4F1DE89827}" destId="{F62AAC86-CEB1-4E76-B97A-55A44BF96A93}" srcOrd="0" destOrd="0" presId="urn:microsoft.com/office/officeart/2005/8/layout/vList2"/>
    <dgm:cxn modelId="{20879044-F47F-48D1-BBD4-7DD425D25176}" srcId="{6EE1690C-8BDF-4838-A0FA-AF27953DD3C8}" destId="{1A651191-D4B9-4610-BC0B-081B7DA501D1}" srcOrd="2" destOrd="0" parTransId="{543CE5B3-4CF7-46EF-8916-E1AB557C3693}" sibTransId="{6F957F81-AB12-4208-9337-E9AC9AA1C7CE}"/>
    <dgm:cxn modelId="{7A04796C-85DF-4774-AB5B-422F0162D33D}" type="presOf" srcId="{40025D27-8C89-43DC-AE74-4CA78B24C48C}" destId="{B120111E-7417-47DD-BE43-59288F60D01A}" srcOrd="0" destOrd="0" presId="urn:microsoft.com/office/officeart/2005/8/layout/vList2"/>
    <dgm:cxn modelId="{F4C8003C-1AE7-46D3-979E-EBED8EE30B87}" type="presOf" srcId="{2331917E-F021-41E0-BC4F-F8698F30C089}" destId="{F123E4D2-1811-4F6F-AC9A-9429DEBACF16}" srcOrd="0" destOrd="0" presId="urn:microsoft.com/office/officeart/2005/8/layout/vList2"/>
    <dgm:cxn modelId="{C3E9980E-7514-4398-B0D1-CC96CAEBA680}" srcId="{6EE1690C-8BDF-4838-A0FA-AF27953DD3C8}" destId="{B4595163-1AF9-4723-8A95-EA4F1DE89827}" srcOrd="0" destOrd="0" parTransId="{3AC31F82-5195-4B2A-A883-CB08BC5E68CC}" sibTransId="{B006D1B8-17A6-46ED-B3E0-2E4F53E2FE85}"/>
    <dgm:cxn modelId="{7F63A1A1-619C-49F8-8814-733EA5437A5B}" type="presOf" srcId="{1A651191-D4B9-4610-BC0B-081B7DA501D1}" destId="{8A005303-0019-47E0-869B-7146ADB99EA9}" srcOrd="0" destOrd="0" presId="urn:microsoft.com/office/officeart/2005/8/layout/vList2"/>
    <dgm:cxn modelId="{5B8A0ABF-F063-40A0-84A7-26952A21A58D}" srcId="{6EE1690C-8BDF-4838-A0FA-AF27953DD3C8}" destId="{2331917E-F021-41E0-BC4F-F8698F30C089}" srcOrd="4" destOrd="0" parTransId="{7035A56D-11DD-43B8-8B08-4F4C1CFEC1D8}" sibTransId="{0B5B0223-E37C-441D-8746-B30F91EB91AE}"/>
    <dgm:cxn modelId="{B1F499EC-823E-48A7-8EE1-2A21F58F2D5C}" type="presParOf" srcId="{0B18A87E-B36D-4AB8-AFD9-EFD752AB3388}" destId="{F62AAC86-CEB1-4E76-B97A-55A44BF96A93}" srcOrd="0" destOrd="0" presId="urn:microsoft.com/office/officeart/2005/8/layout/vList2"/>
    <dgm:cxn modelId="{0A3C979F-9346-4603-B269-1E4F44DD88AA}" type="presParOf" srcId="{0B18A87E-B36D-4AB8-AFD9-EFD752AB3388}" destId="{8150A45D-3597-4581-B504-DB680B18A701}" srcOrd="1" destOrd="0" presId="urn:microsoft.com/office/officeart/2005/8/layout/vList2"/>
    <dgm:cxn modelId="{BBD9A800-D19E-4503-A4A8-D9CD2DF18DED}" type="presParOf" srcId="{0B18A87E-B36D-4AB8-AFD9-EFD752AB3388}" destId="{B120111E-7417-47DD-BE43-59288F60D01A}" srcOrd="2" destOrd="0" presId="urn:microsoft.com/office/officeart/2005/8/layout/vList2"/>
    <dgm:cxn modelId="{14B2CD40-2BEF-4B03-BC95-E1DD54690222}" type="presParOf" srcId="{0B18A87E-B36D-4AB8-AFD9-EFD752AB3388}" destId="{DA64783A-BDC0-43F8-A6C1-DAD32DEC5B4B}" srcOrd="3" destOrd="0" presId="urn:microsoft.com/office/officeart/2005/8/layout/vList2"/>
    <dgm:cxn modelId="{99C06789-9C18-4AD6-9088-B0A53C90CAEB}" type="presParOf" srcId="{0B18A87E-B36D-4AB8-AFD9-EFD752AB3388}" destId="{8A005303-0019-47E0-869B-7146ADB99EA9}" srcOrd="4" destOrd="0" presId="urn:microsoft.com/office/officeart/2005/8/layout/vList2"/>
    <dgm:cxn modelId="{BFAABF32-5159-4E7B-AB76-70269584BF99}" type="presParOf" srcId="{0B18A87E-B36D-4AB8-AFD9-EFD752AB3388}" destId="{27F209AD-A289-44C7-9BF0-90D53BD9809F}" srcOrd="5" destOrd="0" presId="urn:microsoft.com/office/officeart/2005/8/layout/vList2"/>
    <dgm:cxn modelId="{1A33D7C7-1E4D-48B8-919C-23279827E341}" type="presParOf" srcId="{0B18A87E-B36D-4AB8-AFD9-EFD752AB3388}" destId="{C8F3A898-935C-4F37-A63A-B4BD0212920F}" srcOrd="6" destOrd="0" presId="urn:microsoft.com/office/officeart/2005/8/layout/vList2"/>
    <dgm:cxn modelId="{12CD962B-DA19-4FE4-B650-4E881D9754A8}" type="presParOf" srcId="{0B18A87E-B36D-4AB8-AFD9-EFD752AB3388}" destId="{C0311D7E-F52E-4949-9007-0AF2B5EFD5BA}" srcOrd="7" destOrd="0" presId="urn:microsoft.com/office/officeart/2005/8/layout/vList2"/>
    <dgm:cxn modelId="{07F2F960-5387-40AB-905C-7B954561CA1E}" type="presParOf" srcId="{0B18A87E-B36D-4AB8-AFD9-EFD752AB3388}" destId="{F123E4D2-1811-4F6F-AC9A-9429DEBACF16}" srcOrd="8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200153E5-9DA9-4734-9BF6-BFC15BFD553F}" type="doc">
      <dgm:prSet loTypeId="urn:microsoft.com/office/officeart/2005/8/layout/hProcess3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5F300B89-DD69-45C7-ABC6-DCF6724D01BD}">
      <dgm:prSet custT="1"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pPr algn="ctr"/>
          <a:r>
            <a:rPr lang="ru-RU" sz="3600" dirty="0" smtClean="0"/>
            <a:t>Проект  «</a:t>
          </a:r>
          <a:r>
            <a:rPr lang="ru-RU" sz="3600" dirty="0" err="1" smtClean="0"/>
            <a:t>ДоброДеЯтели</a:t>
          </a:r>
          <a:r>
            <a:rPr lang="ru-RU" sz="3600" dirty="0" smtClean="0"/>
            <a:t>»</a:t>
          </a:r>
          <a:endParaRPr lang="ru-RU" sz="3600" dirty="0"/>
        </a:p>
      </dgm:t>
    </dgm:pt>
    <dgm:pt modelId="{77B3CD64-ECB4-4845-A3E2-F8C051A42CA4}" type="parTrans" cxnId="{A91FEE11-033B-465F-BB2F-3574D4651B5B}">
      <dgm:prSet/>
      <dgm:spPr/>
      <dgm:t>
        <a:bodyPr/>
        <a:lstStyle/>
        <a:p>
          <a:endParaRPr lang="ru-RU"/>
        </a:p>
      </dgm:t>
    </dgm:pt>
    <dgm:pt modelId="{05F3BF19-685E-41A7-A895-8486196E4D85}" type="sibTrans" cxnId="{A91FEE11-033B-465F-BB2F-3574D4651B5B}">
      <dgm:prSet/>
      <dgm:spPr/>
      <dgm:t>
        <a:bodyPr/>
        <a:lstStyle/>
        <a:p>
          <a:endParaRPr lang="ru-RU"/>
        </a:p>
      </dgm:t>
    </dgm:pt>
    <dgm:pt modelId="{E7D8B62C-1EE5-4F34-912D-78204DC0C3F4}">
      <dgm:prSet/>
      <dgm:spPr/>
      <dgm:t>
        <a:bodyPr/>
        <a:lstStyle/>
        <a:p>
          <a:endParaRPr lang="ru-RU"/>
        </a:p>
      </dgm:t>
    </dgm:pt>
    <dgm:pt modelId="{1AC4C455-72B8-4D94-9873-8888649AD604}" type="parTrans" cxnId="{C5932E03-1D26-4428-966E-E31F55AD007B}">
      <dgm:prSet/>
      <dgm:spPr/>
      <dgm:t>
        <a:bodyPr/>
        <a:lstStyle/>
        <a:p>
          <a:endParaRPr lang="ru-RU"/>
        </a:p>
      </dgm:t>
    </dgm:pt>
    <dgm:pt modelId="{B1DF1EC0-EA32-42C5-8D71-45F10CD0052E}" type="sibTrans" cxnId="{C5932E03-1D26-4428-966E-E31F55AD007B}">
      <dgm:prSet/>
      <dgm:spPr/>
      <dgm:t>
        <a:bodyPr/>
        <a:lstStyle/>
        <a:p>
          <a:endParaRPr lang="ru-RU"/>
        </a:p>
      </dgm:t>
    </dgm:pt>
    <dgm:pt modelId="{413A0CBD-CC56-477B-A15A-D2B1A59738C6}" type="pres">
      <dgm:prSet presAssocID="{200153E5-9DA9-4734-9BF6-BFC15BFD553F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C8A3F889-0B05-4F5B-A8B6-6FDB91DDACD4}" type="pres">
      <dgm:prSet presAssocID="{200153E5-9DA9-4734-9BF6-BFC15BFD553F}" presName="dummy" presStyleCnt="0"/>
      <dgm:spPr/>
    </dgm:pt>
    <dgm:pt modelId="{C7C74EAB-B346-4214-9DD1-4F3E1E6871BF}" type="pres">
      <dgm:prSet presAssocID="{200153E5-9DA9-4734-9BF6-BFC15BFD553F}" presName="linH" presStyleCnt="0"/>
      <dgm:spPr/>
    </dgm:pt>
    <dgm:pt modelId="{27EF1B85-4CB8-4068-8817-C531D4DBC834}" type="pres">
      <dgm:prSet presAssocID="{200153E5-9DA9-4734-9BF6-BFC15BFD553F}" presName="padding1" presStyleCnt="0"/>
      <dgm:spPr/>
    </dgm:pt>
    <dgm:pt modelId="{AD415A1C-D82D-4B6F-AC5F-05FC02F23903}" type="pres">
      <dgm:prSet presAssocID="{5F300B89-DD69-45C7-ABC6-DCF6724D01BD}" presName="linV" presStyleCnt="0"/>
      <dgm:spPr/>
    </dgm:pt>
    <dgm:pt modelId="{71BA6749-0A71-41A3-9447-0540B693D619}" type="pres">
      <dgm:prSet presAssocID="{5F300B89-DD69-45C7-ABC6-DCF6724D01BD}" presName="spVertical1" presStyleCnt="0"/>
      <dgm:spPr/>
    </dgm:pt>
    <dgm:pt modelId="{8353B9B9-2562-4400-878B-ABE3C6510109}" type="pres">
      <dgm:prSet presAssocID="{5F300B89-DD69-45C7-ABC6-DCF6724D01BD}" presName="parTx" presStyleLbl="revTx" presStyleIdx="0" presStyleCnt="2" custScaleX="385021" custLinFactNeighborX="-1016" custLinFactNeighborY="1061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A5023AE-745E-44A4-BC10-095CA6FDCDCE}" type="pres">
      <dgm:prSet presAssocID="{5F300B89-DD69-45C7-ABC6-DCF6724D01BD}" presName="spVertical2" presStyleCnt="0"/>
      <dgm:spPr/>
    </dgm:pt>
    <dgm:pt modelId="{391B8AF6-0A34-4F77-BAF9-3754AE170981}" type="pres">
      <dgm:prSet presAssocID="{5F300B89-DD69-45C7-ABC6-DCF6724D01BD}" presName="spVertical3" presStyleCnt="0"/>
      <dgm:spPr/>
    </dgm:pt>
    <dgm:pt modelId="{B7A3E870-58EA-4DFA-BFD1-13B31C269791}" type="pres">
      <dgm:prSet presAssocID="{05F3BF19-685E-41A7-A895-8486196E4D85}" presName="space" presStyleCnt="0"/>
      <dgm:spPr/>
    </dgm:pt>
    <dgm:pt modelId="{5DD6F89E-F385-4C19-A186-65D76C55D5D7}" type="pres">
      <dgm:prSet presAssocID="{E7D8B62C-1EE5-4F34-912D-78204DC0C3F4}" presName="linV" presStyleCnt="0"/>
      <dgm:spPr/>
    </dgm:pt>
    <dgm:pt modelId="{21E104D3-2CEA-456A-9806-83ABE21DBEB1}" type="pres">
      <dgm:prSet presAssocID="{E7D8B62C-1EE5-4F34-912D-78204DC0C3F4}" presName="spVertical1" presStyleCnt="0"/>
      <dgm:spPr/>
    </dgm:pt>
    <dgm:pt modelId="{B994B2B7-DAF0-4117-B1B8-8911D57D6DC9}" type="pres">
      <dgm:prSet presAssocID="{E7D8B62C-1EE5-4F34-912D-78204DC0C3F4}" presName="parTx" presStyleLbl="revTx" presStyleIdx="1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8B2346A-0C58-4BB5-A7BA-B38D0DCCB6EB}" type="pres">
      <dgm:prSet presAssocID="{E7D8B62C-1EE5-4F34-912D-78204DC0C3F4}" presName="spVertical2" presStyleCnt="0"/>
      <dgm:spPr/>
    </dgm:pt>
    <dgm:pt modelId="{7B85321A-5E42-4346-969B-D636FCBB2DB2}" type="pres">
      <dgm:prSet presAssocID="{E7D8B62C-1EE5-4F34-912D-78204DC0C3F4}" presName="spVertical3" presStyleCnt="0"/>
      <dgm:spPr/>
    </dgm:pt>
    <dgm:pt modelId="{F3380D09-FE4D-4F9B-AE4A-889FF462F2BC}" type="pres">
      <dgm:prSet presAssocID="{200153E5-9DA9-4734-9BF6-BFC15BFD553F}" presName="padding2" presStyleCnt="0"/>
      <dgm:spPr/>
    </dgm:pt>
    <dgm:pt modelId="{84E1269D-D859-4F84-895D-048C1DA4D87A}" type="pres">
      <dgm:prSet presAssocID="{200153E5-9DA9-4734-9BF6-BFC15BFD553F}" presName="negArrow" presStyleCnt="0"/>
      <dgm:spPr/>
    </dgm:pt>
    <dgm:pt modelId="{7B71B276-DD9D-47C3-946B-2ECE11D9D524}" type="pres">
      <dgm:prSet presAssocID="{200153E5-9DA9-4734-9BF6-BFC15BFD553F}" presName="backgroundArrow" presStyleLbl="node1" presStyleIdx="0" presStyleCnt="1" custLinFactNeighborY="2142">
        <dgm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dgm:style>
      </dgm:prSet>
      <dgm:spPr>
        <a:ln/>
      </dgm:spPr>
    </dgm:pt>
  </dgm:ptLst>
  <dgm:cxnLst>
    <dgm:cxn modelId="{387E81CF-DFF4-49CB-BF8F-BD7279E211B0}" type="presOf" srcId="{200153E5-9DA9-4734-9BF6-BFC15BFD553F}" destId="{413A0CBD-CC56-477B-A15A-D2B1A59738C6}" srcOrd="0" destOrd="0" presId="urn:microsoft.com/office/officeart/2005/8/layout/hProcess3"/>
    <dgm:cxn modelId="{E02D83F8-A40C-4A53-9104-5CC452D31EF8}" type="presOf" srcId="{E7D8B62C-1EE5-4F34-912D-78204DC0C3F4}" destId="{B994B2B7-DAF0-4117-B1B8-8911D57D6DC9}" srcOrd="0" destOrd="0" presId="urn:microsoft.com/office/officeart/2005/8/layout/hProcess3"/>
    <dgm:cxn modelId="{9243FEE9-3FF0-40AF-B234-6C81959D64C5}" type="presOf" srcId="{5F300B89-DD69-45C7-ABC6-DCF6724D01BD}" destId="{8353B9B9-2562-4400-878B-ABE3C6510109}" srcOrd="0" destOrd="0" presId="urn:microsoft.com/office/officeart/2005/8/layout/hProcess3"/>
    <dgm:cxn modelId="{A91FEE11-033B-465F-BB2F-3574D4651B5B}" srcId="{200153E5-9DA9-4734-9BF6-BFC15BFD553F}" destId="{5F300B89-DD69-45C7-ABC6-DCF6724D01BD}" srcOrd="0" destOrd="0" parTransId="{77B3CD64-ECB4-4845-A3E2-F8C051A42CA4}" sibTransId="{05F3BF19-685E-41A7-A895-8486196E4D85}"/>
    <dgm:cxn modelId="{C5932E03-1D26-4428-966E-E31F55AD007B}" srcId="{200153E5-9DA9-4734-9BF6-BFC15BFD553F}" destId="{E7D8B62C-1EE5-4F34-912D-78204DC0C3F4}" srcOrd="1" destOrd="0" parTransId="{1AC4C455-72B8-4D94-9873-8888649AD604}" sibTransId="{B1DF1EC0-EA32-42C5-8D71-45F10CD0052E}"/>
    <dgm:cxn modelId="{563E3021-2591-418D-B2C1-897302119A32}" type="presParOf" srcId="{413A0CBD-CC56-477B-A15A-D2B1A59738C6}" destId="{C8A3F889-0B05-4F5B-A8B6-6FDB91DDACD4}" srcOrd="0" destOrd="0" presId="urn:microsoft.com/office/officeart/2005/8/layout/hProcess3"/>
    <dgm:cxn modelId="{29C06FDB-F4A6-48AD-B62B-17D38598DD3C}" type="presParOf" srcId="{413A0CBD-CC56-477B-A15A-D2B1A59738C6}" destId="{C7C74EAB-B346-4214-9DD1-4F3E1E6871BF}" srcOrd="1" destOrd="0" presId="urn:microsoft.com/office/officeart/2005/8/layout/hProcess3"/>
    <dgm:cxn modelId="{2099F4DD-D30B-4CFA-8894-1E4208535930}" type="presParOf" srcId="{C7C74EAB-B346-4214-9DD1-4F3E1E6871BF}" destId="{27EF1B85-4CB8-4068-8817-C531D4DBC834}" srcOrd="0" destOrd="0" presId="urn:microsoft.com/office/officeart/2005/8/layout/hProcess3"/>
    <dgm:cxn modelId="{E2BBE983-59AC-4837-8960-D3CA3160A18A}" type="presParOf" srcId="{C7C74EAB-B346-4214-9DD1-4F3E1E6871BF}" destId="{AD415A1C-D82D-4B6F-AC5F-05FC02F23903}" srcOrd="1" destOrd="0" presId="urn:microsoft.com/office/officeart/2005/8/layout/hProcess3"/>
    <dgm:cxn modelId="{F35155CB-DC54-4A01-B290-6BC5273E26D7}" type="presParOf" srcId="{AD415A1C-D82D-4B6F-AC5F-05FC02F23903}" destId="{71BA6749-0A71-41A3-9447-0540B693D619}" srcOrd="0" destOrd="0" presId="urn:microsoft.com/office/officeart/2005/8/layout/hProcess3"/>
    <dgm:cxn modelId="{0E4EA882-C0F2-4C1A-90BC-9365BDD46451}" type="presParOf" srcId="{AD415A1C-D82D-4B6F-AC5F-05FC02F23903}" destId="{8353B9B9-2562-4400-878B-ABE3C6510109}" srcOrd="1" destOrd="0" presId="urn:microsoft.com/office/officeart/2005/8/layout/hProcess3"/>
    <dgm:cxn modelId="{131BC25C-2FD3-4820-BE7B-6D40F889D792}" type="presParOf" srcId="{AD415A1C-D82D-4B6F-AC5F-05FC02F23903}" destId="{8A5023AE-745E-44A4-BC10-095CA6FDCDCE}" srcOrd="2" destOrd="0" presId="urn:microsoft.com/office/officeart/2005/8/layout/hProcess3"/>
    <dgm:cxn modelId="{C0EE1D6E-E521-4C24-B009-005951795DEA}" type="presParOf" srcId="{AD415A1C-D82D-4B6F-AC5F-05FC02F23903}" destId="{391B8AF6-0A34-4F77-BAF9-3754AE170981}" srcOrd="3" destOrd="0" presId="urn:microsoft.com/office/officeart/2005/8/layout/hProcess3"/>
    <dgm:cxn modelId="{9571AD93-9F85-4591-AAC3-FE03CFDCE907}" type="presParOf" srcId="{C7C74EAB-B346-4214-9DD1-4F3E1E6871BF}" destId="{B7A3E870-58EA-4DFA-BFD1-13B31C269791}" srcOrd="2" destOrd="0" presId="urn:microsoft.com/office/officeart/2005/8/layout/hProcess3"/>
    <dgm:cxn modelId="{188AFDC4-52DB-4FE6-BFE6-DD70615C6F17}" type="presParOf" srcId="{C7C74EAB-B346-4214-9DD1-4F3E1E6871BF}" destId="{5DD6F89E-F385-4C19-A186-65D76C55D5D7}" srcOrd="3" destOrd="0" presId="urn:microsoft.com/office/officeart/2005/8/layout/hProcess3"/>
    <dgm:cxn modelId="{C60E03EE-B6F4-42C6-AC83-A4A854075A76}" type="presParOf" srcId="{5DD6F89E-F385-4C19-A186-65D76C55D5D7}" destId="{21E104D3-2CEA-456A-9806-83ABE21DBEB1}" srcOrd="0" destOrd="0" presId="urn:microsoft.com/office/officeart/2005/8/layout/hProcess3"/>
    <dgm:cxn modelId="{26220192-E43A-4031-B7AE-658B92A046D3}" type="presParOf" srcId="{5DD6F89E-F385-4C19-A186-65D76C55D5D7}" destId="{B994B2B7-DAF0-4117-B1B8-8911D57D6DC9}" srcOrd="1" destOrd="0" presId="urn:microsoft.com/office/officeart/2005/8/layout/hProcess3"/>
    <dgm:cxn modelId="{65B10C95-6879-4B87-BFD8-838DFB40219F}" type="presParOf" srcId="{5DD6F89E-F385-4C19-A186-65D76C55D5D7}" destId="{98B2346A-0C58-4BB5-A7BA-B38D0DCCB6EB}" srcOrd="2" destOrd="0" presId="urn:microsoft.com/office/officeart/2005/8/layout/hProcess3"/>
    <dgm:cxn modelId="{D2DCC084-FCF8-4597-99BC-9B408746C389}" type="presParOf" srcId="{5DD6F89E-F385-4C19-A186-65D76C55D5D7}" destId="{7B85321A-5E42-4346-969B-D636FCBB2DB2}" srcOrd="3" destOrd="0" presId="urn:microsoft.com/office/officeart/2005/8/layout/hProcess3"/>
    <dgm:cxn modelId="{1EDCE84B-5518-4609-9E5C-AF1B381F8107}" type="presParOf" srcId="{C7C74EAB-B346-4214-9DD1-4F3E1E6871BF}" destId="{F3380D09-FE4D-4F9B-AE4A-889FF462F2BC}" srcOrd="4" destOrd="0" presId="urn:microsoft.com/office/officeart/2005/8/layout/hProcess3"/>
    <dgm:cxn modelId="{B1FE518B-9555-4AF5-A5B8-74ADF77654EA}" type="presParOf" srcId="{C7C74EAB-B346-4214-9DD1-4F3E1E6871BF}" destId="{84E1269D-D859-4F84-895D-048C1DA4D87A}" srcOrd="5" destOrd="0" presId="urn:microsoft.com/office/officeart/2005/8/layout/hProcess3"/>
    <dgm:cxn modelId="{2A2F5544-3383-4BE2-9796-CCDAC00825AB}" type="presParOf" srcId="{C7C74EAB-B346-4214-9DD1-4F3E1E6871BF}" destId="{7B71B276-DD9D-47C3-946B-2ECE11D9D524}" srcOrd="6" destOrd="0" presId="urn:microsoft.com/office/officeart/2005/8/layout/hProcess3"/>
  </dgm:cxnLst>
  <dgm:bg/>
  <dgm:whole>
    <a:ln>
      <a:noFill/>
    </a:ln>
  </dgm:whole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A04C4BD8-7B12-4403-9DFF-CE8EAC720A8C}" type="doc">
      <dgm:prSet loTypeId="urn:microsoft.com/office/officeart/2005/8/layout/default" loCatId="list" qsTypeId="urn:microsoft.com/office/officeart/2005/8/quickstyle/simple1" qsCatId="simple" csTypeId="urn:microsoft.com/office/officeart/2005/8/colors/accent2_3" csCatId="accent2" phldr="1"/>
      <dgm:spPr/>
      <dgm:t>
        <a:bodyPr/>
        <a:lstStyle/>
        <a:p>
          <a:endParaRPr lang="ru-RU"/>
        </a:p>
      </dgm:t>
    </dgm:pt>
    <dgm:pt modelId="{FB853401-2C6B-4FC3-B1F6-D2A2DEEDCEF1}">
      <dgm:prSet phldrT="[Текст]"/>
      <dgm:spPr/>
      <dgm:t>
        <a:bodyPr/>
        <a:lstStyle/>
        <a:p>
          <a:endParaRPr lang="ru-RU" dirty="0"/>
        </a:p>
      </dgm:t>
    </dgm:pt>
    <dgm:pt modelId="{6BDF1250-B2E0-42B0-AF6F-D00DA00AA073}" type="parTrans" cxnId="{F2536295-B25A-4C54-AE33-CCE90E209963}">
      <dgm:prSet/>
      <dgm:spPr/>
      <dgm:t>
        <a:bodyPr/>
        <a:lstStyle/>
        <a:p>
          <a:endParaRPr lang="ru-RU"/>
        </a:p>
      </dgm:t>
    </dgm:pt>
    <dgm:pt modelId="{57CEC2EC-C343-4B76-B15E-DDF5909E1E2D}" type="sibTrans" cxnId="{F2536295-B25A-4C54-AE33-CCE90E209963}">
      <dgm:prSet/>
      <dgm:spPr/>
      <dgm:t>
        <a:bodyPr/>
        <a:lstStyle/>
        <a:p>
          <a:endParaRPr lang="ru-RU"/>
        </a:p>
      </dgm:t>
    </dgm:pt>
    <dgm:pt modelId="{BB0551FE-2631-44F5-9AF7-8F34D367564A}">
      <dgm:prSet phldrT="[Текст]"/>
      <dgm:spPr/>
      <dgm:t>
        <a:bodyPr/>
        <a:lstStyle/>
        <a:p>
          <a:endParaRPr lang="ru-RU" dirty="0"/>
        </a:p>
      </dgm:t>
    </dgm:pt>
    <dgm:pt modelId="{11370E06-6A03-46C9-8158-D7B1631562E4}" type="parTrans" cxnId="{C5D94FCA-081D-4A47-88ED-2253072B319D}">
      <dgm:prSet/>
      <dgm:spPr/>
      <dgm:t>
        <a:bodyPr/>
        <a:lstStyle/>
        <a:p>
          <a:endParaRPr lang="ru-RU"/>
        </a:p>
      </dgm:t>
    </dgm:pt>
    <dgm:pt modelId="{78BE3734-0FBA-45F1-B7D3-96A6230F5412}" type="sibTrans" cxnId="{C5D94FCA-081D-4A47-88ED-2253072B319D}">
      <dgm:prSet/>
      <dgm:spPr/>
      <dgm:t>
        <a:bodyPr/>
        <a:lstStyle/>
        <a:p>
          <a:endParaRPr lang="ru-RU"/>
        </a:p>
      </dgm:t>
    </dgm:pt>
    <dgm:pt modelId="{7FC6FF58-55D6-4F3E-AEB7-031C9672C36A}">
      <dgm:prSet phldrT="[Текст]"/>
      <dgm:spPr/>
      <dgm:t>
        <a:bodyPr/>
        <a:lstStyle/>
        <a:p>
          <a:endParaRPr lang="ru-RU" dirty="0"/>
        </a:p>
      </dgm:t>
    </dgm:pt>
    <dgm:pt modelId="{8C09BE28-6629-4E66-9E7B-F30E9ACFA777}" type="parTrans" cxnId="{18014991-B4A8-45E3-92D8-29FE269D5C1D}">
      <dgm:prSet/>
      <dgm:spPr/>
      <dgm:t>
        <a:bodyPr/>
        <a:lstStyle/>
        <a:p>
          <a:endParaRPr lang="ru-RU"/>
        </a:p>
      </dgm:t>
    </dgm:pt>
    <dgm:pt modelId="{D294B5B8-65E0-405F-B824-98E7E3A7ADA5}" type="sibTrans" cxnId="{18014991-B4A8-45E3-92D8-29FE269D5C1D}">
      <dgm:prSet/>
      <dgm:spPr/>
      <dgm:t>
        <a:bodyPr/>
        <a:lstStyle/>
        <a:p>
          <a:endParaRPr lang="ru-RU"/>
        </a:p>
      </dgm:t>
    </dgm:pt>
    <dgm:pt modelId="{14C9D08E-1546-48C1-AA5F-337064AD29D2}">
      <dgm:prSet phldrT="[Текст]"/>
      <dgm:spPr/>
      <dgm:t>
        <a:bodyPr/>
        <a:lstStyle/>
        <a:p>
          <a:endParaRPr lang="ru-RU" dirty="0"/>
        </a:p>
      </dgm:t>
    </dgm:pt>
    <dgm:pt modelId="{ACA174D1-0FD1-40C2-A795-36E590A650E0}" type="sibTrans" cxnId="{D8B23B86-F4CB-4AC5-8083-65E394AA37BB}">
      <dgm:prSet/>
      <dgm:spPr/>
      <dgm:t>
        <a:bodyPr/>
        <a:lstStyle/>
        <a:p>
          <a:endParaRPr lang="ru-RU"/>
        </a:p>
      </dgm:t>
    </dgm:pt>
    <dgm:pt modelId="{7551070F-749F-4313-AC12-0E2989442492}" type="parTrans" cxnId="{D8B23B86-F4CB-4AC5-8083-65E394AA37BB}">
      <dgm:prSet/>
      <dgm:spPr/>
      <dgm:t>
        <a:bodyPr/>
        <a:lstStyle/>
        <a:p>
          <a:endParaRPr lang="ru-RU"/>
        </a:p>
      </dgm:t>
    </dgm:pt>
    <dgm:pt modelId="{401D5A56-C0EF-4151-A0DA-876555BB18FF}">
      <dgm:prSet custT="1"/>
      <dgm:spPr/>
      <dgm:t>
        <a:bodyPr/>
        <a:lstStyle/>
        <a:p>
          <a:pPr algn="ctr"/>
          <a:r>
            <a:rPr lang="ru-RU" sz="1200" b="1" dirty="0" err="1" smtClean="0">
              <a:latin typeface="Times New Roman" pitchFamily="18" charset="0"/>
              <a:cs typeface="Times New Roman" pitchFamily="18" charset="0"/>
            </a:rPr>
            <a:t>Квест</a:t>
          </a:r>
          <a:r>
            <a:rPr lang="ru-RU" sz="1200" b="1" dirty="0" smtClean="0">
              <a:latin typeface="Times New Roman" pitchFamily="18" charset="0"/>
              <a:cs typeface="Times New Roman" pitchFamily="18" charset="0"/>
            </a:rPr>
            <a:t> – игра </a:t>
          </a:r>
          <a:r>
            <a:rPr lang="ru-RU" sz="1200" dirty="0" smtClean="0">
              <a:latin typeface="Times New Roman" pitchFamily="18" charset="0"/>
              <a:cs typeface="Times New Roman" pitchFamily="18" charset="0"/>
            </a:rPr>
            <a:t>«</a:t>
          </a:r>
          <a:r>
            <a:rPr lang="ru-RU" sz="1200" b="1" dirty="0" smtClean="0">
              <a:latin typeface="Times New Roman" pitchFamily="18" charset="0"/>
              <a:cs typeface="Times New Roman" pitchFamily="18" charset="0"/>
            </a:rPr>
            <a:t>Моей семье – мое почтение»</a:t>
          </a:r>
        </a:p>
        <a:p>
          <a:pPr algn="ctr"/>
          <a:endParaRPr lang="ru-RU" sz="1200" dirty="0">
            <a:latin typeface="Times New Roman" pitchFamily="18" charset="0"/>
            <a:cs typeface="Times New Roman" pitchFamily="18" charset="0"/>
          </a:endParaRPr>
        </a:p>
      </dgm:t>
    </dgm:pt>
    <dgm:pt modelId="{94D4FB49-2A32-4E99-BD8A-28DA86F8DFCB}" type="parTrans" cxnId="{E1629348-58D8-4017-9AD3-395363675764}">
      <dgm:prSet/>
      <dgm:spPr/>
      <dgm:t>
        <a:bodyPr/>
        <a:lstStyle/>
        <a:p>
          <a:endParaRPr lang="ru-RU"/>
        </a:p>
      </dgm:t>
    </dgm:pt>
    <dgm:pt modelId="{73E2DA03-9FD1-47D7-A4E8-EE4C621E2FCF}" type="sibTrans" cxnId="{E1629348-58D8-4017-9AD3-395363675764}">
      <dgm:prSet/>
      <dgm:spPr/>
      <dgm:t>
        <a:bodyPr/>
        <a:lstStyle/>
        <a:p>
          <a:endParaRPr lang="ru-RU"/>
        </a:p>
      </dgm:t>
    </dgm:pt>
    <dgm:pt modelId="{0BA6B001-D7CE-46F8-B59B-C4679F1E2C3E}" type="pres">
      <dgm:prSet presAssocID="{A04C4BD8-7B12-4403-9DFF-CE8EAC720A8C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7B4D4CE7-740C-44B4-9B5C-48C36BA4F440}" type="pres">
      <dgm:prSet presAssocID="{FB853401-2C6B-4FC3-B1F6-D2A2DEEDCEF1}" presName="node" presStyleLbl="node1" presStyleIdx="0" presStyleCnt="5" custScaleX="199888" custScaleY="410841" custLinFactNeighborX="-22311" custLinFactNeighborY="355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C369B67-AE7C-4F8F-BEB3-689A4BCB2254}" type="pres">
      <dgm:prSet presAssocID="{57CEC2EC-C343-4B76-B15E-DDF5909E1E2D}" presName="sibTrans" presStyleCnt="0"/>
      <dgm:spPr/>
    </dgm:pt>
    <dgm:pt modelId="{ADA9681B-AE2F-47E7-ABD2-86AC28FE4CD8}" type="pres">
      <dgm:prSet presAssocID="{401D5A56-C0EF-4151-A0DA-876555BB18FF}" presName="node" presStyleLbl="node1" presStyleIdx="1" presStyleCnt="5" custScaleX="159346" custScaleY="322979" custLinFactNeighborX="-11036" custLinFactNeighborY="-3020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273CC7E-49E6-43E8-85B8-186B72ED595B}" type="pres">
      <dgm:prSet presAssocID="{73E2DA03-9FD1-47D7-A4E8-EE4C621E2FCF}" presName="sibTrans" presStyleCnt="0"/>
      <dgm:spPr/>
    </dgm:pt>
    <dgm:pt modelId="{7966F483-99A7-4BE7-82DB-0622497F1AD4}" type="pres">
      <dgm:prSet presAssocID="{14C9D08E-1546-48C1-AA5F-337064AD29D2}" presName="node" presStyleLbl="node1" presStyleIdx="2" presStyleCnt="5" custScaleX="340233" custScaleY="457313" custLinFactNeighborX="3396" custLinFactNeighborY="1524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D39C583-2052-4197-B5CA-1E3C62E8FA21}" type="pres">
      <dgm:prSet presAssocID="{ACA174D1-0FD1-40C2-A795-36E590A650E0}" presName="sibTrans" presStyleCnt="0"/>
      <dgm:spPr/>
    </dgm:pt>
    <dgm:pt modelId="{4527D5DE-8429-43B2-B1CC-4B57C7B48067}" type="pres">
      <dgm:prSet presAssocID="{BB0551FE-2631-44F5-9AF7-8F34D367564A}" presName="node" presStyleLbl="node1" presStyleIdx="3" presStyleCnt="5" custScaleX="351725" custScaleY="244047" custLinFactNeighborX="-58301" custLinFactNeighborY="1088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578D825-1392-4BA9-BA6C-248E058343FF}" type="pres">
      <dgm:prSet presAssocID="{78BE3734-0FBA-45F1-B7D3-96A6230F5412}" presName="sibTrans" presStyleCnt="0"/>
      <dgm:spPr/>
    </dgm:pt>
    <dgm:pt modelId="{50F92858-A5B1-4DF1-B659-B408D2F0A28B}" type="pres">
      <dgm:prSet presAssocID="{7FC6FF58-55D6-4F3E-AEB7-031C9672C36A}" presName="node" presStyleLbl="node1" presStyleIdx="4" presStyleCnt="5" custScaleX="349804" custScaleY="211670" custLinFactNeighborX="-6969" custLinFactNeighborY="696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7833F82-DBDD-45FF-AC26-D839E7790454}" type="presOf" srcId="{BB0551FE-2631-44F5-9AF7-8F34D367564A}" destId="{4527D5DE-8429-43B2-B1CC-4B57C7B48067}" srcOrd="0" destOrd="0" presId="urn:microsoft.com/office/officeart/2005/8/layout/default"/>
    <dgm:cxn modelId="{E1629348-58D8-4017-9AD3-395363675764}" srcId="{A04C4BD8-7B12-4403-9DFF-CE8EAC720A8C}" destId="{401D5A56-C0EF-4151-A0DA-876555BB18FF}" srcOrd="1" destOrd="0" parTransId="{94D4FB49-2A32-4E99-BD8A-28DA86F8DFCB}" sibTransId="{73E2DA03-9FD1-47D7-A4E8-EE4C621E2FCF}"/>
    <dgm:cxn modelId="{C5D94FCA-081D-4A47-88ED-2253072B319D}" srcId="{A04C4BD8-7B12-4403-9DFF-CE8EAC720A8C}" destId="{BB0551FE-2631-44F5-9AF7-8F34D367564A}" srcOrd="3" destOrd="0" parTransId="{11370E06-6A03-46C9-8158-D7B1631562E4}" sibTransId="{78BE3734-0FBA-45F1-B7D3-96A6230F5412}"/>
    <dgm:cxn modelId="{F2536295-B25A-4C54-AE33-CCE90E209963}" srcId="{A04C4BD8-7B12-4403-9DFF-CE8EAC720A8C}" destId="{FB853401-2C6B-4FC3-B1F6-D2A2DEEDCEF1}" srcOrd="0" destOrd="0" parTransId="{6BDF1250-B2E0-42B0-AF6F-D00DA00AA073}" sibTransId="{57CEC2EC-C343-4B76-B15E-DDF5909E1E2D}"/>
    <dgm:cxn modelId="{18014991-B4A8-45E3-92D8-29FE269D5C1D}" srcId="{A04C4BD8-7B12-4403-9DFF-CE8EAC720A8C}" destId="{7FC6FF58-55D6-4F3E-AEB7-031C9672C36A}" srcOrd="4" destOrd="0" parTransId="{8C09BE28-6629-4E66-9E7B-F30E9ACFA777}" sibTransId="{D294B5B8-65E0-405F-B824-98E7E3A7ADA5}"/>
    <dgm:cxn modelId="{135AD119-3F9B-47FD-96C0-97D2613236DA}" type="presOf" srcId="{14C9D08E-1546-48C1-AA5F-337064AD29D2}" destId="{7966F483-99A7-4BE7-82DB-0622497F1AD4}" srcOrd="0" destOrd="0" presId="urn:microsoft.com/office/officeart/2005/8/layout/default"/>
    <dgm:cxn modelId="{D8B23B86-F4CB-4AC5-8083-65E394AA37BB}" srcId="{A04C4BD8-7B12-4403-9DFF-CE8EAC720A8C}" destId="{14C9D08E-1546-48C1-AA5F-337064AD29D2}" srcOrd="2" destOrd="0" parTransId="{7551070F-749F-4313-AC12-0E2989442492}" sibTransId="{ACA174D1-0FD1-40C2-A795-36E590A650E0}"/>
    <dgm:cxn modelId="{8367FE41-D365-4650-9589-008BC0F5EC82}" type="presOf" srcId="{7FC6FF58-55D6-4F3E-AEB7-031C9672C36A}" destId="{50F92858-A5B1-4DF1-B659-B408D2F0A28B}" srcOrd="0" destOrd="0" presId="urn:microsoft.com/office/officeart/2005/8/layout/default"/>
    <dgm:cxn modelId="{18761F7B-4CA2-49A0-9B17-2CEE56DF1105}" type="presOf" srcId="{401D5A56-C0EF-4151-A0DA-876555BB18FF}" destId="{ADA9681B-AE2F-47E7-ABD2-86AC28FE4CD8}" srcOrd="0" destOrd="0" presId="urn:microsoft.com/office/officeart/2005/8/layout/default"/>
    <dgm:cxn modelId="{4C04F6B3-0DE3-44B1-87A0-1F3BFDBADAEE}" type="presOf" srcId="{FB853401-2C6B-4FC3-B1F6-D2A2DEEDCEF1}" destId="{7B4D4CE7-740C-44B4-9B5C-48C36BA4F440}" srcOrd="0" destOrd="0" presId="urn:microsoft.com/office/officeart/2005/8/layout/default"/>
    <dgm:cxn modelId="{2666D2BA-94C4-4C69-B5BE-B66963D4E972}" type="presOf" srcId="{A04C4BD8-7B12-4403-9DFF-CE8EAC720A8C}" destId="{0BA6B001-D7CE-46F8-B59B-C4679F1E2C3E}" srcOrd="0" destOrd="0" presId="urn:microsoft.com/office/officeart/2005/8/layout/default"/>
    <dgm:cxn modelId="{3C04DA86-1AEE-4578-B505-70DDB15CBB6F}" type="presParOf" srcId="{0BA6B001-D7CE-46F8-B59B-C4679F1E2C3E}" destId="{7B4D4CE7-740C-44B4-9B5C-48C36BA4F440}" srcOrd="0" destOrd="0" presId="urn:microsoft.com/office/officeart/2005/8/layout/default"/>
    <dgm:cxn modelId="{17B8F78E-1CA8-4332-9E3A-59BB76ED64E8}" type="presParOf" srcId="{0BA6B001-D7CE-46F8-B59B-C4679F1E2C3E}" destId="{1C369B67-AE7C-4F8F-BEB3-689A4BCB2254}" srcOrd="1" destOrd="0" presId="urn:microsoft.com/office/officeart/2005/8/layout/default"/>
    <dgm:cxn modelId="{BD5FA598-CCA7-4E05-B8F3-A463B64ADF0F}" type="presParOf" srcId="{0BA6B001-D7CE-46F8-B59B-C4679F1E2C3E}" destId="{ADA9681B-AE2F-47E7-ABD2-86AC28FE4CD8}" srcOrd="2" destOrd="0" presId="urn:microsoft.com/office/officeart/2005/8/layout/default"/>
    <dgm:cxn modelId="{3BA2701B-993C-4BA9-AFBC-3688684585A1}" type="presParOf" srcId="{0BA6B001-D7CE-46F8-B59B-C4679F1E2C3E}" destId="{4273CC7E-49E6-43E8-85B8-186B72ED595B}" srcOrd="3" destOrd="0" presId="urn:microsoft.com/office/officeart/2005/8/layout/default"/>
    <dgm:cxn modelId="{F510B01E-5CFD-49A8-9089-A21ED059E087}" type="presParOf" srcId="{0BA6B001-D7CE-46F8-B59B-C4679F1E2C3E}" destId="{7966F483-99A7-4BE7-82DB-0622497F1AD4}" srcOrd="4" destOrd="0" presId="urn:microsoft.com/office/officeart/2005/8/layout/default"/>
    <dgm:cxn modelId="{E45B0E76-2913-4816-8F3B-E7F531A86FB8}" type="presParOf" srcId="{0BA6B001-D7CE-46F8-B59B-C4679F1E2C3E}" destId="{ED39C583-2052-4197-B5CA-1E3C62E8FA21}" srcOrd="5" destOrd="0" presId="urn:microsoft.com/office/officeart/2005/8/layout/default"/>
    <dgm:cxn modelId="{C78C3EC6-359E-4319-A3E3-E0E0E1DC544E}" type="presParOf" srcId="{0BA6B001-D7CE-46F8-B59B-C4679F1E2C3E}" destId="{4527D5DE-8429-43B2-B1CC-4B57C7B48067}" srcOrd="6" destOrd="0" presId="urn:microsoft.com/office/officeart/2005/8/layout/default"/>
    <dgm:cxn modelId="{ACA620F3-73C8-4B95-B2AF-0D03444B7491}" type="presParOf" srcId="{0BA6B001-D7CE-46F8-B59B-C4679F1E2C3E}" destId="{8578D825-1392-4BA9-BA6C-248E058343FF}" srcOrd="7" destOrd="0" presId="urn:microsoft.com/office/officeart/2005/8/layout/default"/>
    <dgm:cxn modelId="{8003139C-2E33-4BE0-9D65-6C36FEB2054B}" type="presParOf" srcId="{0BA6B001-D7CE-46F8-B59B-C4679F1E2C3E}" destId="{50F92858-A5B1-4DF1-B659-B408D2F0A28B}" srcOrd="8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4BFE157-EDB6-442D-8619-109DE58844BF}">
      <dsp:nvSpPr>
        <dsp:cNvPr id="0" name=""/>
        <dsp:cNvSpPr/>
      </dsp:nvSpPr>
      <dsp:spPr>
        <a:xfrm>
          <a:off x="0" y="0"/>
          <a:ext cx="8229600" cy="116212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 val="0"/>
          </a:schemeClr>
        </a:solidFill>
        <a:ln w="63500" cap="flat" cmpd="sng" algn="ctr">
          <a:solidFill>
            <a:schemeClr val="accent6">
              <a:lumMod val="7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l" defTabSz="488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12 сентября 2018: </a:t>
          </a:r>
        </a:p>
        <a:p>
          <a:pPr lvl="0" algn="l" defTabSz="488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Проведение установочного семинара в рамках деятельности рабочих групп по реализации различных аспектов подготовки к введению ФГОС </a:t>
          </a:r>
          <a:r>
            <a:rPr lang="ru-RU" sz="1100" b="0" kern="1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НОО. В семинаре приняли участие Перина Ксения Михайловна, учитель начальных классов, Екатерина Анатольевна Петрова, заместитель директора по УВР, учитель   начальных классов первой кв. категории; Наталья Михайловна Рукавишникова, учитель русского языка и литературы первой кв. категории </a:t>
          </a:r>
        </a:p>
        <a:p>
          <a:pPr lvl="0" algn="l" defTabSz="488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0" kern="1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Приказ №113 от17.09.2018 года о создании рабочей группы по реализации проекта по апробации введения новой редакции</a:t>
          </a:r>
          <a:endParaRPr lang="ru-RU" sz="1100" b="0" kern="1200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56730" y="56730"/>
        <a:ext cx="8116140" cy="1048661"/>
      </dsp:txXfrm>
    </dsp:sp>
    <dsp:sp modelId="{A9F7A436-26FA-4754-A36F-EEA7D5F4A8EF}">
      <dsp:nvSpPr>
        <dsp:cNvPr id="0" name=""/>
        <dsp:cNvSpPr/>
      </dsp:nvSpPr>
      <dsp:spPr>
        <a:xfrm>
          <a:off x="0" y="1175902"/>
          <a:ext cx="8229600" cy="100226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 val="0"/>
          </a:schemeClr>
        </a:solidFill>
        <a:ln w="63500" cap="flat" cmpd="sng" algn="ctr">
          <a:solidFill>
            <a:schemeClr val="accent6">
              <a:lumMod val="7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l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12-20 сентября 2018: </a:t>
          </a:r>
        </a:p>
        <a:p>
          <a:pPr lvl="0" algn="l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Мониторинг потребностей участников апробационных площадок в контексте повышения эффективности научно-методического сопровождения введения ФГОС НОО. 100% участники проекта</a:t>
          </a:r>
          <a:endParaRPr lang="ru-RU" sz="1200" b="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48927" y="1224829"/>
        <a:ext cx="8131746" cy="904415"/>
      </dsp:txXfrm>
    </dsp:sp>
    <dsp:sp modelId="{4D4F0205-FA88-43D8-B0CC-2E629927FB82}">
      <dsp:nvSpPr>
        <dsp:cNvPr id="0" name=""/>
        <dsp:cNvSpPr/>
      </dsp:nvSpPr>
      <dsp:spPr>
        <a:xfrm>
          <a:off x="0" y="2190265"/>
          <a:ext cx="8229600" cy="100226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 val="0"/>
          </a:schemeClr>
        </a:solidFill>
        <a:ln w="63500" cap="flat" cmpd="sng" algn="ctr">
          <a:solidFill>
            <a:schemeClr val="accent6">
              <a:lumMod val="7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l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Октябрь-ноябрь  2018: </a:t>
          </a:r>
        </a:p>
        <a:p>
          <a:pPr lvl="0" algn="l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Проведение комплексной предметной, </a:t>
          </a:r>
          <a:r>
            <a:rPr lang="ru-RU" sz="1200" b="0" kern="12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метапредметной</a:t>
          </a:r>
          <a:r>
            <a:rPr lang="ru-RU" sz="1200" b="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и методической диагностики учителей, работающих в  начальных классах апробационных площадок  </a:t>
          </a:r>
          <a:r>
            <a:rPr lang="ru-RU" sz="1100" b="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( Приняли участие 4 педагога</a:t>
          </a:r>
          <a:r>
            <a:rPr lang="ru-RU" sz="1400" b="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)</a:t>
          </a:r>
          <a:endParaRPr lang="ru-RU" sz="1400" b="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48927" y="2239192"/>
        <a:ext cx="8131746" cy="904415"/>
      </dsp:txXfrm>
    </dsp:sp>
    <dsp:sp modelId="{28BF9CAA-2514-4ACC-9AD4-BEF06EC1CE6B}">
      <dsp:nvSpPr>
        <dsp:cNvPr id="0" name=""/>
        <dsp:cNvSpPr/>
      </dsp:nvSpPr>
      <dsp:spPr>
        <a:xfrm>
          <a:off x="0" y="3204628"/>
          <a:ext cx="8229600" cy="100226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 val="0"/>
          </a:schemeClr>
        </a:solidFill>
        <a:ln w="63500" cap="flat" cmpd="sng" algn="ctr">
          <a:solidFill>
            <a:schemeClr val="accent6">
              <a:lumMod val="7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l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Октябрь-ноябрь  2018: </a:t>
          </a:r>
        </a:p>
        <a:p>
          <a:pPr lvl="0" algn="l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Проведение входного предметного и </a:t>
          </a:r>
          <a:r>
            <a:rPr lang="ru-RU" sz="1400" b="0" kern="12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метапредметного</a:t>
          </a:r>
          <a:r>
            <a:rPr lang="ru-RU" sz="1400" b="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тестирования учащихся 4 класса апробационных площадок </a:t>
          </a:r>
          <a:endParaRPr lang="ru-RU" sz="1400" b="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48927" y="3253555"/>
        <a:ext cx="8131746" cy="904415"/>
      </dsp:txXfrm>
    </dsp:sp>
    <dsp:sp modelId="{A6B33DD3-7940-4F1D-B88E-4EEDBF5A4402}">
      <dsp:nvSpPr>
        <dsp:cNvPr id="0" name=""/>
        <dsp:cNvSpPr/>
      </dsp:nvSpPr>
      <dsp:spPr>
        <a:xfrm>
          <a:off x="0" y="4218992"/>
          <a:ext cx="8229600" cy="100226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 val="0"/>
          </a:schemeClr>
        </a:solidFill>
        <a:ln w="63500" cap="flat" cmpd="sng" algn="ctr">
          <a:solidFill>
            <a:schemeClr val="accent6">
              <a:lumMod val="7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l" defTabSz="488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Ноябрь, декабрь 2018 : </a:t>
          </a:r>
        </a:p>
        <a:p>
          <a:pPr lvl="0" algn="l" defTabSz="488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Проведение серии проектных семинаров в рамках деятельности рабочих групп по реализации различных аспектов подготовки к введению ФГОС НОО .27 ноября 2018 г МАОУ «СОШ №102» г. Пермь, первоначальные положения проекта представили Екатерина Анатольевна Петрова, заместитель директора по УВР, учитель   начальных классов первой кв. категории; Наталья Михайловна Рукавишникова, учитель русского языка и литературы первой кв. категории </a:t>
          </a:r>
          <a:endParaRPr lang="ru-RU" sz="1100" b="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48927" y="4267919"/>
        <a:ext cx="8131746" cy="904415"/>
      </dsp:txXfrm>
    </dsp:sp>
    <dsp:sp modelId="{7DE0B957-3C8C-4D54-8E67-CB237625CFA6}">
      <dsp:nvSpPr>
        <dsp:cNvPr id="0" name=""/>
        <dsp:cNvSpPr/>
      </dsp:nvSpPr>
      <dsp:spPr>
        <a:xfrm>
          <a:off x="0" y="5203581"/>
          <a:ext cx="8229600" cy="100226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 val="0"/>
          </a:schemeClr>
        </a:solidFill>
        <a:ln w="63500" cap="flat" cmpd="sng" algn="ctr">
          <a:solidFill>
            <a:schemeClr val="accent6">
              <a:lumMod val="7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l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Ноябрь, декабрь 2018 : </a:t>
          </a:r>
        </a:p>
        <a:p>
          <a:pPr lvl="0" algn="l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Организация деятельности  рабочей группы учителей начальных классов</a:t>
          </a:r>
          <a:endParaRPr lang="ru-RU" sz="1200" b="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48927" y="5252508"/>
        <a:ext cx="8131746" cy="90441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62AAC86-CEB1-4E76-B97A-55A44BF96A93}">
      <dsp:nvSpPr>
        <dsp:cNvPr id="0" name=""/>
        <dsp:cNvSpPr/>
      </dsp:nvSpPr>
      <dsp:spPr>
        <a:xfrm>
          <a:off x="0" y="0"/>
          <a:ext cx="8712968" cy="129799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l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kern="1200" dirty="0" smtClean="0"/>
            <a:t>Январь-март: </a:t>
          </a:r>
          <a:r>
            <a:rPr lang="ru-RU" sz="1200" kern="1200" dirty="0" smtClean="0">
              <a:latin typeface="Times New Roman" pitchFamily="18" charset="0"/>
              <a:cs typeface="Times New Roman" pitchFamily="18" charset="0"/>
            </a:rPr>
            <a:t>проведение серии проектных семинаров  в рамках деятельности рабочих групп по реализации различных аспектов подготовки к введению ФГОС НОО.27 марта 2019 г. семинар-практикум в рамках деятельности рабочих групп по апробации новой редакции ФГОС НОО «Реализация духовно-нравственного и экологического воспитания в условиях обновленного ФГОС НОО» МБОУ « </a:t>
          </a:r>
          <a:r>
            <a:rPr lang="ru-RU" sz="1200" kern="1200" dirty="0" err="1" smtClean="0">
              <a:latin typeface="Times New Roman" pitchFamily="18" charset="0"/>
              <a:cs typeface="Times New Roman" pitchFamily="18" charset="0"/>
            </a:rPr>
            <a:t>Дубовская</a:t>
          </a:r>
          <a:r>
            <a:rPr lang="ru-RU" sz="1200" kern="1200" dirty="0" smtClean="0">
              <a:latin typeface="Times New Roman" pitchFamily="18" charset="0"/>
              <a:cs typeface="Times New Roman" pitchFamily="18" charset="0"/>
            </a:rPr>
            <a:t> ООШ»</a:t>
          </a:r>
          <a:r>
            <a:rPr lang="ru-RU" sz="1200" b="1" kern="1200" dirty="0" smtClean="0">
              <a:latin typeface="Times New Roman" pitchFamily="18" charset="0"/>
              <a:cs typeface="Times New Roman" pitchFamily="18" charset="0"/>
            </a:rPr>
            <a:t> </a:t>
          </a:r>
          <a:endParaRPr lang="ru-RU" sz="12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63363" y="63363"/>
        <a:ext cx="8586242" cy="1171264"/>
      </dsp:txXfrm>
    </dsp:sp>
    <dsp:sp modelId="{B120111E-7417-47DD-BE43-59288F60D01A}">
      <dsp:nvSpPr>
        <dsp:cNvPr id="0" name=""/>
        <dsp:cNvSpPr/>
      </dsp:nvSpPr>
      <dsp:spPr>
        <a:xfrm>
          <a:off x="0" y="1090355"/>
          <a:ext cx="8712968" cy="1005398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l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kern="1200" dirty="0" smtClean="0"/>
            <a:t>Январь-апрель: </a:t>
          </a:r>
          <a:r>
            <a:rPr lang="ru-RU" sz="1200" kern="1200" dirty="0" smtClean="0">
              <a:latin typeface="Times New Roman" pitchFamily="18" charset="0"/>
              <a:cs typeface="Times New Roman" pitchFamily="18" charset="0"/>
            </a:rPr>
            <a:t>Организация деятельности группы. </a:t>
          </a:r>
          <a:br>
            <a:rPr lang="ru-RU" sz="1200" kern="1200" dirty="0" smtClean="0">
              <a:latin typeface="Times New Roman" pitchFamily="18" charset="0"/>
              <a:cs typeface="Times New Roman" pitchFamily="18" charset="0"/>
            </a:rPr>
          </a:br>
          <a:r>
            <a:rPr lang="ru-RU" sz="1200" kern="1200" dirty="0" smtClean="0">
              <a:latin typeface="Times New Roman" pitchFamily="18" charset="0"/>
              <a:cs typeface="Times New Roman" pitchFamily="18" charset="0"/>
            </a:rPr>
            <a:t>Результат: разработаны и апробированы на учащихся начальной школы различные педагогические технологии, приемы и практики развития УУД учащихся начальной школы.</a:t>
          </a:r>
          <a:endParaRPr lang="ru-RU" sz="12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49079" y="1139434"/>
        <a:ext cx="8614810" cy="907240"/>
      </dsp:txXfrm>
    </dsp:sp>
    <dsp:sp modelId="{8A005303-0019-47E0-869B-7146ADB99EA9}">
      <dsp:nvSpPr>
        <dsp:cNvPr id="0" name=""/>
        <dsp:cNvSpPr/>
      </dsp:nvSpPr>
      <dsp:spPr>
        <a:xfrm>
          <a:off x="0" y="2112135"/>
          <a:ext cx="8712968" cy="927064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l" defTabSz="466725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050" b="1" kern="1200" dirty="0" smtClean="0"/>
        </a:p>
        <a:p>
          <a:pPr lvl="0" algn="l" defTabSz="466725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kern="1200" dirty="0" smtClean="0"/>
            <a:t>Март –Май: (до ВПР) </a:t>
          </a:r>
          <a:r>
            <a:rPr lang="ru-RU" sz="1200" b="0" kern="1200" dirty="0" smtClean="0">
              <a:latin typeface="Times New Roman" pitchFamily="18" charset="0"/>
              <a:cs typeface="Times New Roman" pitchFamily="18" charset="0"/>
            </a:rPr>
            <a:t>: проведение повторного итогового  тестирования учащихся 4 классов; </a:t>
          </a:r>
        </a:p>
        <a:p>
          <a:pPr lvl="0" algn="l" defTabSz="466725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0" kern="1200" dirty="0" smtClean="0">
              <a:latin typeface="Times New Roman" pitchFamily="18" charset="0"/>
              <a:cs typeface="Times New Roman" pitchFamily="18" charset="0"/>
            </a:rPr>
            <a:t>Реализация проекта</a:t>
          </a:r>
        </a:p>
        <a:p>
          <a:pPr lvl="0" algn="l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0" kern="1200" dirty="0" smtClean="0">
              <a:latin typeface="Times New Roman" pitchFamily="18" charset="0"/>
              <a:cs typeface="Times New Roman" pitchFamily="18" charset="0"/>
            </a:rPr>
            <a:t>«Реализация духовно-нравственного воспитания в условиях обновленного ФГОС НОО»  </a:t>
          </a:r>
        </a:p>
        <a:p>
          <a:pPr lvl="0" algn="l" defTabSz="466725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000" kern="1200" dirty="0"/>
        </a:p>
      </dsp:txBody>
      <dsp:txXfrm>
        <a:off x="45256" y="2157391"/>
        <a:ext cx="8622456" cy="836552"/>
      </dsp:txXfrm>
    </dsp:sp>
    <dsp:sp modelId="{C8F3A898-935C-4F37-A63A-B4BD0212920F}">
      <dsp:nvSpPr>
        <dsp:cNvPr id="0" name=""/>
        <dsp:cNvSpPr/>
      </dsp:nvSpPr>
      <dsp:spPr>
        <a:xfrm>
          <a:off x="0" y="3096351"/>
          <a:ext cx="8707915" cy="805501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/>
            <a:t>    с</a:t>
          </a:r>
          <a:r>
            <a:rPr lang="ru-RU" sz="1200" b="1" kern="1200" dirty="0" smtClean="0"/>
            <a:t>ентябрь:</a:t>
          </a:r>
        </a:p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0" kern="1200" dirty="0" smtClean="0">
              <a:latin typeface="Times New Roman" pitchFamily="18" charset="0"/>
              <a:cs typeface="Times New Roman" pitchFamily="18" charset="0"/>
            </a:rPr>
            <a:t>Промежуточный семинар – практикум «Диагностика личностных результатов» </a:t>
          </a:r>
          <a:r>
            <a:rPr lang="ru-RU" sz="1200" b="0" i="0" kern="1200" dirty="0" smtClean="0">
              <a:latin typeface="Times New Roman" pitchFamily="18" charset="0"/>
              <a:cs typeface="Times New Roman" pitchFamily="18" charset="0"/>
            </a:rPr>
            <a:t>Экспертный семинар 27 сентября по проекту ФГОС НОО</a:t>
          </a:r>
          <a:endParaRPr lang="ru-RU" sz="1200" b="0" kern="1200" dirty="0" smtClean="0">
            <a:latin typeface="Times New Roman" pitchFamily="18" charset="0"/>
            <a:cs typeface="Times New Roman" pitchFamily="18" charset="0"/>
          </a:endParaRPr>
        </a:p>
      </dsp:txBody>
      <dsp:txXfrm>
        <a:off x="39321" y="3135672"/>
        <a:ext cx="8629273" cy="726859"/>
      </dsp:txXfrm>
    </dsp:sp>
    <dsp:sp modelId="{F123E4D2-1811-4F6F-AC9A-9429DEBACF16}">
      <dsp:nvSpPr>
        <dsp:cNvPr id="0" name=""/>
        <dsp:cNvSpPr/>
      </dsp:nvSpPr>
      <dsp:spPr>
        <a:xfrm>
          <a:off x="0" y="3960466"/>
          <a:ext cx="8712968" cy="1781925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200" kern="1200" dirty="0" smtClean="0"/>
        </a:p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200" kern="1200" dirty="0" smtClean="0"/>
        </a:p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kern="1200" dirty="0" smtClean="0"/>
            <a:t>Октябрь- ноябрь: </a:t>
          </a:r>
        </a:p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>
              <a:latin typeface="Times New Roman" pitchFamily="18" charset="0"/>
              <a:cs typeface="Times New Roman" pitchFamily="18" charset="0"/>
            </a:rPr>
            <a:t>Повторная диагностика </a:t>
          </a:r>
          <a:r>
            <a:rPr lang="ru-RU" sz="1200" b="1" i="0" kern="1200" dirty="0" smtClean="0">
              <a:latin typeface="Times New Roman" pitchFamily="18" charset="0"/>
              <a:cs typeface="Times New Roman" pitchFamily="18" charset="0"/>
            </a:rPr>
            <a:t> учителей начальных классов</a:t>
          </a:r>
          <a:r>
            <a:rPr lang="ru-RU" sz="1200" b="0" i="0" kern="1200" dirty="0" smtClean="0">
              <a:latin typeface="Times New Roman" pitchFamily="18" charset="0"/>
              <a:cs typeface="Times New Roman" pitchFamily="18" charset="0"/>
            </a:rPr>
            <a:t> по проекту апробации новой редакции ФГОС НОО в рамках Олимпиады учителей начальных классов-2019г. </a:t>
          </a:r>
          <a:r>
            <a:rPr lang="ru-RU" sz="1200" kern="1200" dirty="0" smtClean="0">
              <a:latin typeface="Times New Roman" pitchFamily="18" charset="0"/>
              <a:cs typeface="Times New Roman" pitchFamily="18" charset="0"/>
            </a:rPr>
            <a:t>Проведение научно-методических семинаров на базе апробационных площадок для школ Пермского края и  сетевых школ. </a:t>
          </a:r>
        </a:p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>
              <a:latin typeface="Times New Roman" pitchFamily="18" charset="0"/>
              <a:cs typeface="Times New Roman" pitchFamily="18" charset="0"/>
            </a:rPr>
            <a:t>Проведение научно-методических семинаров на базе апробационных площадок для школ Пермского края и  сетевых </a:t>
          </a:r>
          <a:r>
            <a:rPr lang="ru-RU" sz="1200" b="0" kern="1200" dirty="0" smtClean="0">
              <a:latin typeface="Times New Roman" pitchFamily="18" charset="0"/>
              <a:cs typeface="Times New Roman" pitchFamily="18" charset="0"/>
            </a:rPr>
            <a:t>школ.</a:t>
          </a:r>
          <a:r>
            <a:rPr lang="ru-RU" sz="1200" b="0" i="0" kern="1200" dirty="0" smtClean="0">
              <a:latin typeface="Times New Roman" pitchFamily="18" charset="0"/>
              <a:cs typeface="Times New Roman" pitchFamily="18" charset="0"/>
            </a:rPr>
            <a:t>30 октября </a:t>
          </a:r>
          <a:r>
            <a:rPr lang="ru-RU" sz="1200" b="0" kern="1200" dirty="0" smtClean="0">
              <a:latin typeface="Times New Roman" pitchFamily="18" charset="0"/>
              <a:cs typeface="Times New Roman" pitchFamily="18" charset="0"/>
            </a:rPr>
            <a:t>краевой научно-методический семинар по теме: «ФГОС НОО.  Где граница между старым и новым?»</a:t>
          </a:r>
        </a:p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kern="1200" dirty="0" smtClean="0">
              <a:latin typeface="Times New Roman" pitchFamily="18" charset="0"/>
              <a:cs typeface="Times New Roman" pitchFamily="18" charset="0"/>
            </a:rPr>
            <a:t> Декабрь- </a:t>
          </a:r>
          <a:r>
            <a:rPr lang="ru-RU" sz="1200" b="0" kern="1200" dirty="0" smtClean="0">
              <a:latin typeface="Times New Roman" pitchFamily="18" charset="0"/>
              <a:cs typeface="Times New Roman" pitchFamily="18" charset="0"/>
            </a:rPr>
            <a:t>Отчёт</a:t>
          </a:r>
        </a:p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kern="1200" dirty="0" smtClean="0">
              <a:latin typeface="Times New Roman" pitchFamily="18" charset="0"/>
              <a:cs typeface="Times New Roman" pitchFamily="18" charset="0"/>
            </a:rPr>
            <a:t> Январь – май :  </a:t>
          </a:r>
          <a:r>
            <a:rPr lang="ru-RU" sz="1200" b="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Организация деятельности  рабочей группы учителей начальных классов.</a:t>
          </a:r>
          <a:endParaRPr lang="ru-RU" sz="1200" b="0" kern="1200" dirty="0" smtClean="0">
            <a:latin typeface="Times New Roman" pitchFamily="18" charset="0"/>
            <a:cs typeface="Times New Roman" pitchFamily="18" charset="0"/>
          </a:endParaRPr>
        </a:p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200" kern="1200" dirty="0" smtClean="0"/>
        </a:p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0" i="0" kern="1200" dirty="0" smtClean="0"/>
            <a:t> </a:t>
          </a:r>
          <a:endParaRPr lang="ru-RU" sz="1200" kern="1200" dirty="0" smtClean="0"/>
        </a:p>
      </dsp:txBody>
      <dsp:txXfrm>
        <a:off x="86986" y="4047452"/>
        <a:ext cx="8538996" cy="1607953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B71B276-DD9D-47C3-946B-2ECE11D9D524}">
      <dsp:nvSpPr>
        <dsp:cNvPr id="0" name=""/>
        <dsp:cNvSpPr/>
      </dsp:nvSpPr>
      <dsp:spPr>
        <a:xfrm>
          <a:off x="0" y="458999"/>
          <a:ext cx="7344816" cy="4608000"/>
        </a:xfrm>
        <a:prstGeom prst="rightArrow">
          <a:avLst/>
        </a:prstGeom>
        <a:gradFill rotWithShape="1">
          <a:gsLst>
            <a:gs pos="0">
              <a:schemeClr val="accent5">
                <a:shade val="51000"/>
                <a:satMod val="130000"/>
              </a:schemeClr>
            </a:gs>
            <a:gs pos="80000">
              <a:schemeClr val="accent5">
                <a:shade val="93000"/>
                <a:satMod val="130000"/>
              </a:schemeClr>
            </a:gs>
            <a:gs pos="100000">
              <a:schemeClr val="accent5"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5"/>
        </a:lnRef>
        <a:fillRef idx="3">
          <a:schemeClr val="accent5"/>
        </a:fillRef>
        <a:effectRef idx="3">
          <a:schemeClr val="accent5"/>
        </a:effectRef>
        <a:fontRef idx="minor">
          <a:schemeClr val="lt1"/>
        </a:fontRef>
      </dsp:style>
    </dsp:sp>
    <dsp:sp modelId="{B994B2B7-DAF0-4117-B1B8-8911D57D6DC9}">
      <dsp:nvSpPr>
        <dsp:cNvPr id="0" name=""/>
        <dsp:cNvSpPr/>
      </dsp:nvSpPr>
      <dsp:spPr>
        <a:xfrm>
          <a:off x="5417877" y="1512295"/>
          <a:ext cx="1192456" cy="2304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650240" rIns="0" bIns="650240" numCol="1" spcCol="1270" anchor="ctr" anchorCtr="0">
          <a:noAutofit/>
        </a:bodyPr>
        <a:lstStyle/>
        <a:p>
          <a:pPr lvl="0" algn="ctr" defTabSz="2844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6400" kern="1200"/>
        </a:p>
      </dsp:txBody>
      <dsp:txXfrm>
        <a:off x="5417877" y="1512295"/>
        <a:ext cx="1192456" cy="2304000"/>
      </dsp:txXfrm>
    </dsp:sp>
    <dsp:sp modelId="{8353B9B9-2562-4400-878B-ABE3C6510109}">
      <dsp:nvSpPr>
        <dsp:cNvPr id="0" name=""/>
        <dsp:cNvSpPr/>
      </dsp:nvSpPr>
      <dsp:spPr>
        <a:xfrm>
          <a:off x="576062" y="1634569"/>
          <a:ext cx="4591208" cy="2304000"/>
        </a:xfrm>
        <a:prstGeom prst="rect">
          <a:avLst/>
        </a:prstGeom>
        <a:gradFill rotWithShape="1">
          <a:gsLst>
            <a:gs pos="0">
              <a:schemeClr val="accent2">
                <a:tint val="50000"/>
                <a:satMod val="300000"/>
              </a:schemeClr>
            </a:gs>
            <a:gs pos="35000">
              <a:schemeClr val="accent2">
                <a:tint val="37000"/>
                <a:satMod val="300000"/>
              </a:schemeClr>
            </a:gs>
            <a:gs pos="100000">
              <a:schemeClr val="accent2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2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dsp:style>
      <dsp:txBody>
        <a:bodyPr spcFirstLastPara="0" vert="horz" wrap="square" lIns="0" tIns="365760" rIns="0" bIns="3657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kern="1200" dirty="0" smtClean="0"/>
            <a:t>Проект  «</a:t>
          </a:r>
          <a:r>
            <a:rPr lang="ru-RU" sz="3600" kern="1200" dirty="0" err="1" smtClean="0"/>
            <a:t>ДоброДеЯтели</a:t>
          </a:r>
          <a:r>
            <a:rPr lang="ru-RU" sz="3600" kern="1200" dirty="0" smtClean="0"/>
            <a:t>»</a:t>
          </a:r>
          <a:endParaRPr lang="ru-RU" sz="3600" kern="1200" dirty="0"/>
        </a:p>
      </dsp:txBody>
      <dsp:txXfrm>
        <a:off x="576062" y="1634569"/>
        <a:ext cx="4591208" cy="2304000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B4D4CE7-740C-44B4-9B5C-48C36BA4F440}">
      <dsp:nvSpPr>
        <dsp:cNvPr id="0" name=""/>
        <dsp:cNvSpPr/>
      </dsp:nvSpPr>
      <dsp:spPr>
        <a:xfrm>
          <a:off x="84257" y="186410"/>
          <a:ext cx="2304258" cy="2841643"/>
        </a:xfrm>
        <a:prstGeom prst="rect">
          <a:avLst/>
        </a:prstGeom>
        <a:solidFill>
          <a:schemeClr val="accent2">
            <a:shade val="8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6500" kern="1200" dirty="0"/>
        </a:p>
      </dsp:txBody>
      <dsp:txXfrm>
        <a:off x="84257" y="186410"/>
        <a:ext cx="2304258" cy="2841643"/>
      </dsp:txXfrm>
    </dsp:sp>
    <dsp:sp modelId="{ADA9681B-AE2F-47E7-ABD2-86AC28FE4CD8}">
      <dsp:nvSpPr>
        <dsp:cNvPr id="0" name=""/>
        <dsp:cNvSpPr/>
      </dsp:nvSpPr>
      <dsp:spPr>
        <a:xfrm>
          <a:off x="2633769" y="256732"/>
          <a:ext cx="1836900" cy="2233932"/>
        </a:xfrm>
        <a:prstGeom prst="rect">
          <a:avLst/>
        </a:prstGeom>
        <a:solidFill>
          <a:schemeClr val="accent2">
            <a:shade val="80000"/>
            <a:hueOff val="0"/>
            <a:satOff val="-7005"/>
            <a:lumOff val="793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kern="1200" dirty="0" err="1" smtClean="0">
              <a:latin typeface="Times New Roman" pitchFamily="18" charset="0"/>
              <a:cs typeface="Times New Roman" pitchFamily="18" charset="0"/>
            </a:rPr>
            <a:t>Квест</a:t>
          </a:r>
          <a:r>
            <a:rPr lang="ru-RU" sz="1200" b="1" kern="1200" dirty="0" smtClean="0">
              <a:latin typeface="Times New Roman" pitchFamily="18" charset="0"/>
              <a:cs typeface="Times New Roman" pitchFamily="18" charset="0"/>
            </a:rPr>
            <a:t> – игра </a:t>
          </a:r>
          <a:r>
            <a:rPr lang="ru-RU" sz="1200" kern="1200" dirty="0" smtClean="0">
              <a:latin typeface="Times New Roman" pitchFamily="18" charset="0"/>
              <a:cs typeface="Times New Roman" pitchFamily="18" charset="0"/>
            </a:rPr>
            <a:t>«</a:t>
          </a:r>
          <a:r>
            <a:rPr lang="ru-RU" sz="1200" b="1" kern="1200" dirty="0" smtClean="0">
              <a:latin typeface="Times New Roman" pitchFamily="18" charset="0"/>
              <a:cs typeface="Times New Roman" pitchFamily="18" charset="0"/>
            </a:rPr>
            <a:t>Моей семье – мое почтение»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2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2633769" y="256732"/>
        <a:ext cx="1836900" cy="2233932"/>
      </dsp:txXfrm>
    </dsp:sp>
    <dsp:sp modelId="{7966F483-99A7-4BE7-82DB-0622497F1AD4}">
      <dsp:nvSpPr>
        <dsp:cNvPr id="0" name=""/>
        <dsp:cNvSpPr/>
      </dsp:nvSpPr>
      <dsp:spPr>
        <a:xfrm>
          <a:off x="4752316" y="106557"/>
          <a:ext cx="3922120" cy="3163073"/>
        </a:xfrm>
        <a:prstGeom prst="rect">
          <a:avLst/>
        </a:prstGeom>
        <a:solidFill>
          <a:schemeClr val="accent2">
            <a:shade val="80000"/>
            <a:hueOff val="0"/>
            <a:satOff val="-14010"/>
            <a:lumOff val="1587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6500" kern="1200" dirty="0"/>
        </a:p>
      </dsp:txBody>
      <dsp:txXfrm>
        <a:off x="4752316" y="106557"/>
        <a:ext cx="3922120" cy="3163073"/>
      </dsp:txXfrm>
    </dsp:sp>
    <dsp:sp modelId="{4527D5DE-8429-43B2-B1CC-4B57C7B48067}">
      <dsp:nvSpPr>
        <dsp:cNvPr id="0" name=""/>
        <dsp:cNvSpPr/>
      </dsp:nvSpPr>
      <dsp:spPr>
        <a:xfrm>
          <a:off x="0" y="3280564"/>
          <a:ext cx="4054597" cy="1687987"/>
        </a:xfrm>
        <a:prstGeom prst="rect">
          <a:avLst/>
        </a:prstGeom>
        <a:solidFill>
          <a:schemeClr val="accent2">
            <a:shade val="80000"/>
            <a:hueOff val="0"/>
            <a:satOff val="-21014"/>
            <a:lumOff val="23814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6500" kern="1200" dirty="0"/>
        </a:p>
      </dsp:txBody>
      <dsp:txXfrm>
        <a:off x="0" y="3280564"/>
        <a:ext cx="4054597" cy="1687987"/>
      </dsp:txXfrm>
    </dsp:sp>
    <dsp:sp modelId="{50F92858-A5B1-4DF1-B659-B408D2F0A28B}">
      <dsp:nvSpPr>
        <dsp:cNvPr id="0" name=""/>
        <dsp:cNvSpPr/>
      </dsp:nvSpPr>
      <dsp:spPr>
        <a:xfrm>
          <a:off x="4476745" y="3439588"/>
          <a:ext cx="4032452" cy="1464047"/>
        </a:xfrm>
        <a:prstGeom prst="rect">
          <a:avLst/>
        </a:prstGeom>
        <a:solidFill>
          <a:schemeClr val="accent2">
            <a:shade val="80000"/>
            <a:hueOff val="0"/>
            <a:satOff val="-28019"/>
            <a:lumOff val="31752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6500" kern="1200" dirty="0"/>
        </a:p>
      </dsp:txBody>
      <dsp:txXfrm>
        <a:off x="4476745" y="3439588"/>
        <a:ext cx="4032452" cy="146404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Process3">
  <dgm:title val=""/>
  <dgm:desc val=""/>
  <dgm:catLst>
    <dgm:cat type="process" pri="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 chOrder="t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dummy" refType="w"/>
      <dgm:constr type="h" for="ch" forName="dummy" refType="h"/>
      <dgm:constr type="h" for="ch" forName="dummy" refType="w" refFor="ch" refForName="dummy" op="lte" fact="0.4"/>
      <dgm:constr type="ctrX" for="ch" forName="dummy" refType="w" fact="0.5"/>
      <dgm:constr type="ctrY" for="ch" forName="dummy" refType="h" fact="0.5"/>
      <dgm:constr type="w" for="ch" forName="linH" refType="w"/>
      <dgm:constr type="h" for="ch" forName="linH" refType="h"/>
      <dgm:constr type="ctrX" for="ch" forName="linH" refType="w" fact="0.5"/>
      <dgm:constr type="ctrY" for="ch" forName="linH" refType="h" fact="0.5"/>
      <dgm:constr type="userP" for="ch" forName="linH" refType="h" refFor="ch" refForName="dummy" fact="0.25"/>
      <dgm:constr type="userT" for="des" forName="parTx" refType="w" refFor="ch" refForName="dummy" fact="0.2"/>
    </dgm:constrLst>
    <dgm:ruleLst/>
    <dgm:layoutNode name="dummy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linH">
      <dgm:choose name="Name1">
        <dgm:if name="Name2" func="var" arg="dir" op="equ" val="norm">
          <dgm:alg type="lin">
            <dgm:param type="linDir" val="fromL"/>
            <dgm:param type="nodeVertAlign" val="t"/>
          </dgm:alg>
        </dgm:if>
        <dgm:else name="Name3">
          <dgm:alg type="lin">
            <dgm:param type="linDir" val="fromR"/>
            <dgm:param type="nodeVertAlign" val="t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primFontSz" for="des" forName="parTx" val="65"/>
        <dgm:constr type="primFontSz" for="des" forName="desTx" refType="primFontSz" refFor="des" refForName="parTx" op="equ"/>
        <dgm:constr type="h" for="des" forName="parTx" refType="primFontSz" refFor="des" refForName="parTx"/>
        <dgm:constr type="h" for="des" forName="desTx" refType="primFontSz" refFor="des" refForName="parTx" fact="0.5"/>
        <dgm:constr type="h" for="des" forName="parTx" op="equ"/>
        <dgm:constr type="h" for="des" forName="desTx" op="equ"/>
        <dgm:constr type="h" for="ch" forName="backgroundArrow" refType="primFontSz" refFor="des" refForName="parTx" fact="2"/>
        <dgm:constr type="h" for="ch" forName="backgroundArrow" refType="h" refFor="des" refForName="parTx" op="lte" fact="2"/>
        <dgm:constr type="h" for="ch" forName="backgroundArrow" refType="h" refFor="des" refForName="parTx" op="gte" fact="2"/>
        <dgm:constr type="h" for="des" forName="spVertical1" refType="primFontSz" refFor="des" refForName="parTx" fact="0.5"/>
        <dgm:constr type="h" for="des" forName="spVertical1" refType="h" refFor="des" refForName="parTx" op="lte" fact="0.5"/>
        <dgm:constr type="h" for="des" forName="spVertical1" refType="h" refFor="des" refForName="parTx" op="gte" fact="0.5"/>
        <dgm:constr type="h" for="des" forName="spVertical2" refType="primFontSz" refFor="des" refForName="parTx" fact="0.5"/>
        <dgm:constr type="h" for="des" forName="spVertical2" refType="h" refFor="des" refForName="parTx" op="lte" fact="0.5"/>
        <dgm:constr type="h" for="des" forName="spVertical2" refType="h" refFor="des" refForName="parTx" op="gte" fact="0.5"/>
        <dgm:constr type="h" for="des" forName="spVertical3" refType="primFontSz" refFor="des" refForName="parTx" fact="-0.4"/>
        <dgm:constr type="h" for="des" forName="spVertical3" refType="h" refFor="des" refForName="parTx" op="lte" fact="-0.4"/>
        <dgm:constr type="h" for="des" forName="spVertical3" refType="h" refFor="des" refForName="parTx" op="gte" fact="-0.4"/>
        <dgm:constr type="w" for="ch" forName="backgroundArrow" refType="w"/>
        <dgm:constr type="w" for="ch" forName="negArrow" refType="w" fact="-1"/>
        <dgm:constr type="w" for="ch" forName="linV" refType="w"/>
        <dgm:constr type="w" for="ch" forName="space" refType="w" refFor="ch" refForName="linV" fact="0.2"/>
        <dgm:constr type="w" for="ch" forName="padding1" refType="w" fact="0.08"/>
        <dgm:constr type="userP"/>
        <dgm:constr type="w" for="ch" forName="padding2" refType="userP"/>
      </dgm:constrLst>
      <dgm:ruleLst>
        <dgm:rule type="w" for="ch" forName="linV" val="0" fact="NaN" max="NaN"/>
        <dgm:rule type="primFontSz" for="des" forName="parTx" val="5" fact="NaN" max="NaN"/>
      </dgm:ruleLst>
      <dgm:layoutNode name="padding1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forEach name="Name4" axis="ch" ptType="node">
        <dgm:layoutNode name="linV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spVertical1" refType="w"/>
            <dgm:constr type="w" for="ch" forName="parTx" refType="w"/>
            <dgm:constr type="w" for="ch" forName="spVertical2" refType="w"/>
            <dgm:constr type="w" for="ch" forName="spVertical3" refType="w"/>
            <dgm:constr type="w" for="ch" forName="desTx" refType="w"/>
          </dgm:constrLst>
          <dgm:ruleLst/>
          <dgm:layoutNode name="spVertical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parTx" styleLbl="revTx">
            <dgm:varLst>
              <dgm:chMax val="0"/>
              <dgm:chPref val="0"/>
              <dgm:bulletEnabled val="1"/>
            </dgm:varLst>
            <dgm:choose name="Name5">
              <dgm:if name="Name6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7">
                <dgm:alg type="tx">
                  <dgm:param type="parTxLTRAlign" val="ctr"/>
                  <dgm:param type="parTxRTLAlign" val="ct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self" ptType="node"/>
            <dgm:choose name="Name8">
              <dgm:if name="Name9" func="var" arg="dir" op="equ" val="norm">
                <dgm:constrLst>
                  <dgm:constr type="userT"/>
                  <dgm:constr type="h" refType="userT" op="lte"/>
                  <dgm:constr type="tMarg" refType="primFontSz" fact="0.8"/>
                  <dgm:constr type="bMarg" refType="tMarg"/>
                  <dgm:constr type="lMarg"/>
                  <dgm:constr type="rMarg"/>
                </dgm:constrLst>
              </dgm:if>
              <dgm:else name="Name10">
                <dgm:constrLst>
                  <dgm:constr type="userT"/>
                  <dgm:constr type="h" refType="userT" op="lte"/>
                  <dgm:constr type="tMarg" refType="primFontSz" fact="0.8"/>
                  <dgm:constr type="bMarg" refType="tMarg"/>
                  <dgm:constr type="lMarg"/>
                  <dgm:constr type="rMarg"/>
                </dgm:constrLst>
              </dgm:else>
            </dgm:choose>
            <dgm:ruleLst>
              <dgm:rule type="h" val="INF" fact="NaN" max="NaN"/>
            </dgm:ruleLst>
          </dgm:layoutNode>
          <dgm:layoutNode name="spVertical2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spVertical3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choose name="Name11">
            <dgm:if name="Name12" axis="ch" ptType="node" func="cnt" op="gte" val="1">
              <dgm:layoutNode name="desTx" styleLbl="revTx">
                <dgm:varLst>
                  <dgm:bulletEnabled val="1"/>
                </dgm:varLst>
                <dgm:alg type="tx">
                  <dgm:param type="stBulletLvl" val="1"/>
                </dgm:alg>
                <dgm:shape xmlns:r="http://schemas.openxmlformats.org/officeDocument/2006/relationships" type="rect" r:blip="">
                  <dgm:adjLst/>
                </dgm:shape>
                <dgm:presOf axis="des" ptType="node"/>
                <dgm:constrLst>
                  <dgm:constr type="tMarg"/>
                  <dgm:constr type="bMarg"/>
                  <dgm:constr type="rMarg"/>
                  <dgm:constr type="lMarg"/>
                </dgm:constrLst>
                <dgm:ruleLst>
                  <dgm:rule type="h" val="INF" fact="NaN" max="NaN"/>
                </dgm:ruleLst>
              </dgm:layoutNode>
            </dgm:if>
            <dgm:else name="Name13"/>
          </dgm:choose>
        </dgm:layoutNode>
        <dgm:forEach name="Name14" axis="followSib" ptType="sibTrans" cnt="1">
          <dgm:layoutNode name="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  <dgm:layoutNode name="padding2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negArrow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backgroundArrow" styleLbl="node1">
        <dgm:alg type="sp"/>
        <dgm:choose name="Name15">
          <dgm:if name="Name16" func="var" arg="dir" op="equ" val="norm">
            <dgm:shape xmlns:r="http://schemas.openxmlformats.org/officeDocument/2006/relationships" type="rightArrow" r:blip="">
              <dgm:adjLst/>
            </dgm:shape>
          </dgm:if>
          <dgm:else name="Name17">
            <dgm:shape xmlns:r="http://schemas.openxmlformats.org/officeDocument/2006/relationships" type="leftArrow" r:blip="">
              <dgm:adjLst/>
            </dgm:shape>
          </dgm:else>
        </dgm:choose>
        <dgm:presOf/>
        <dgm:constrLst/>
        <dgm:ruleLst/>
      </dgm:layoutNode>
    </dgm:layoutNod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3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24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25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26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27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0" hangingPunct="0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0" hangingPunct="0">
              <a:defRPr sz="1200"/>
            </a:lvl1pPr>
          </a:lstStyle>
          <a:p>
            <a:pPr>
              <a:defRPr/>
            </a:pPr>
            <a:fld id="{A5EA29BE-DE6D-4454-BB3A-061F7638C573}" type="datetimeFigureOut">
              <a:rPr lang="ru-RU"/>
              <a:pPr>
                <a:defRPr/>
              </a:pPr>
              <a:t>26.02.2020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0" hangingPunct="0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40A029CC-FAD0-45A3-B112-7CE0E5A6CEE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55317571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0" hangingPunct="0">
              <a:defRPr sz="1200">
                <a:latin typeface="Time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0" hangingPunct="0">
              <a:defRPr sz="1200">
                <a:latin typeface="Times"/>
              </a:defRPr>
            </a:lvl1pPr>
          </a:lstStyle>
          <a:p>
            <a:pPr>
              <a:defRPr/>
            </a:pPr>
            <a:fld id="{23FA000A-6E13-4AF0-98CF-20E29BDC8250}" type="datetimeFigureOut">
              <a:rPr lang="ru-RU"/>
              <a:pPr>
                <a:defRPr/>
              </a:pPr>
              <a:t>26.02.2020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dirty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0" hangingPunct="0">
              <a:defRPr sz="1200">
                <a:latin typeface="Time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76958AA9-2892-44F5-A649-4FB71B640E0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26149559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ru-RU" smtClean="0"/>
          </a:p>
        </p:txBody>
      </p:sp>
      <p:sp>
        <p:nvSpPr>
          <p:cNvPr id="3174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9701B138-1EDB-4ECE-8BE5-565B8C03C16E}" type="slidenum">
              <a:rPr lang="ru-RU" altLang="ru-RU" smtClean="0"/>
              <a:pPr/>
              <a:t>10</a:t>
            </a:fld>
            <a:endParaRPr lang="ru-RU" alt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77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ru-RU" smtClean="0"/>
          </a:p>
        </p:txBody>
      </p:sp>
      <p:sp>
        <p:nvSpPr>
          <p:cNvPr id="3277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40280E5A-B39D-46F5-AAA8-5C6424BEE65C}" type="slidenum">
              <a:rPr lang="ru-RU" altLang="ru-RU" smtClean="0"/>
              <a:pPr/>
              <a:t>13</a:t>
            </a:fld>
            <a:endParaRPr lang="ru-RU" altLang="ru-RU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ru-RU" smtClean="0"/>
          </a:p>
        </p:txBody>
      </p:sp>
      <p:sp>
        <p:nvSpPr>
          <p:cNvPr id="3379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44961528-0B36-4F20-8086-6647051E65CB}" type="slidenum">
              <a:rPr lang="ru-RU" altLang="ru-RU" smtClean="0"/>
              <a:pPr/>
              <a:t>18</a:t>
            </a:fld>
            <a:endParaRPr lang="ru-RU" altLang="ru-RU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481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sp>
        <p:nvSpPr>
          <p:cNvPr id="3482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D2565F71-0A27-4DCB-8C30-4DF3C019F6F2}" type="slidenum">
              <a:rPr lang="ru-RU" altLang="ru-RU" smtClean="0"/>
              <a:pPr/>
              <a:t>23</a:t>
            </a:fld>
            <a:endParaRPr lang="ru-RU" altLang="ru-RU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sp>
        <p:nvSpPr>
          <p:cNvPr id="3584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98F996B4-D4AD-444C-AAF0-0A064668932C}" type="slidenum">
              <a:rPr lang="ru-RU" altLang="ru-RU" smtClean="0"/>
              <a:pPr/>
              <a:t>25</a:t>
            </a:fld>
            <a:endParaRPr lang="ru-RU" alt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667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Образец заголовка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6576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/>
              <a:t>Образец подзаголовка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46E1F-20B3-4705-A05D-E55BE3B32745}" type="slidenum">
              <a:rPr lang="en-US" altLang="ru-RU"/>
              <a:pPr>
                <a:defRPr/>
              </a:pPr>
              <a:t>‹#›</a:t>
            </a:fld>
            <a:endParaRPr lang="en-US" alt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3C8728-896A-46EE-9A33-E8B65FB82CA6}" type="slidenum">
              <a:rPr lang="en-US" altLang="ru-RU"/>
              <a:pPr>
                <a:defRPr/>
              </a:pPr>
              <a:t>‹#›</a:t>
            </a:fld>
            <a:endParaRPr lang="en-US" alt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pPr lvl="0"/>
            <a:endParaRPr lang="ru-RU" noProof="0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55376D-EDF6-4D2B-AE3C-9D3B0DBD3269}" type="slidenum">
              <a:rPr lang="en-US" altLang="ru-RU"/>
              <a:pPr>
                <a:defRPr/>
              </a:pPr>
              <a:t>‹#›</a:t>
            </a:fld>
            <a:endParaRPr lang="en-US" alt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22C5E5-F1D3-4536-870D-313521C02194}" type="slidenum">
              <a:rPr lang="en-US" altLang="ru-RU"/>
              <a:pPr>
                <a:defRPr/>
              </a:pPr>
              <a:t>‹#›</a:t>
            </a:fld>
            <a:endParaRPr lang="en-US" alt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2367E2-0C2B-4A6E-A4BB-EE5FEC0F37B4}" type="slidenum">
              <a:rPr lang="en-US" altLang="ru-RU"/>
              <a:pPr>
                <a:defRPr/>
              </a:pPr>
              <a:t>‹#›</a:t>
            </a:fld>
            <a:endParaRPr lang="en-US" alt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1BE534-5BEF-47F3-A01A-855D88AA30E1}" type="slidenum">
              <a:rPr lang="en-US" altLang="ru-RU"/>
              <a:pPr>
                <a:defRPr/>
              </a:pPr>
              <a:t>‹#›</a:t>
            </a:fld>
            <a:endParaRPr lang="en-US" alt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B1C9A1-2DF5-4A72-BBE3-ABBDEDB74530}" type="slidenum">
              <a:rPr lang="en-US" altLang="ru-RU"/>
              <a:pPr>
                <a:defRPr/>
              </a:pPr>
              <a:t>‹#›</a:t>
            </a:fld>
            <a:endParaRPr lang="en-US" alt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9919BA-89CF-47C8-9BE3-8ADCD1012ED9}" type="slidenum">
              <a:rPr lang="en-US" altLang="ru-RU"/>
              <a:pPr>
                <a:defRPr/>
              </a:pPr>
              <a:t>‹#›</a:t>
            </a:fld>
            <a:endParaRPr lang="en-US" alt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A19C41-17A9-43EE-B04A-6D8FDC8B8C3B}" type="slidenum">
              <a:rPr lang="en-US" altLang="ru-RU"/>
              <a:pPr>
                <a:defRPr/>
              </a:pPr>
              <a:t>‹#›</a:t>
            </a:fld>
            <a:endParaRPr lang="en-US" alt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BB1600-8250-4D9A-A725-EA62290BC3CB}" type="slidenum">
              <a:rPr lang="en-US" altLang="ru-RU"/>
              <a:pPr>
                <a:defRPr/>
              </a:pPr>
              <a:t>‹#›</a:t>
            </a:fld>
            <a:endParaRPr lang="en-US" alt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dirty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E378AC-7AB6-4D6C-82A1-FA96A556CCB6}" type="slidenum">
              <a:rPr lang="en-US" altLang="ru-RU"/>
              <a:pPr>
                <a:defRPr/>
              </a:pPr>
              <a:t>‹#›</a:t>
            </a:fld>
            <a:endParaRPr lang="en-US" alt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ru-RU" smtClean="0"/>
              <a:t>Образец текста</a:t>
            </a:r>
          </a:p>
          <a:p>
            <a:pPr lvl="1"/>
            <a:r>
              <a:rPr lang="en-US" altLang="ru-RU" smtClean="0"/>
              <a:t>Второй уровень</a:t>
            </a:r>
          </a:p>
          <a:p>
            <a:pPr lvl="2"/>
            <a:r>
              <a:rPr lang="en-US" altLang="ru-RU" smtClean="0"/>
              <a:t>Третий уровень</a:t>
            </a:r>
          </a:p>
          <a:p>
            <a:pPr lvl="3"/>
            <a:r>
              <a:rPr lang="en-US" altLang="ru-RU" smtClean="0"/>
              <a:t>Четвертый уровень</a:t>
            </a:r>
          </a:p>
          <a:p>
            <a:pPr lvl="4"/>
            <a:r>
              <a:rPr lang="en-US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>
                <a:solidFill>
                  <a:srgbClr val="03042B"/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400">
                <a:solidFill>
                  <a:srgbClr val="03042B"/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03042B"/>
                </a:solidFill>
                <a:latin typeface="Trebuchet MS" pitchFamily="34" charset="0"/>
              </a:defRPr>
            </a:lvl1pPr>
          </a:lstStyle>
          <a:p>
            <a:pPr>
              <a:defRPr/>
            </a:pPr>
            <a:fld id="{16B31696-B451-4031-A6A3-4F533E356C6D}" type="slidenum">
              <a:rPr lang="en-US" altLang="ru-RU"/>
              <a:pPr>
                <a:defRPr/>
              </a:pPr>
              <a:t>‹#›</a:t>
            </a:fld>
            <a:endParaRPr lang="en-US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17" r:id="rId1"/>
    <p:sldLayoutId id="2147484106" r:id="rId2"/>
    <p:sldLayoutId id="2147484107" r:id="rId3"/>
    <p:sldLayoutId id="2147484108" r:id="rId4"/>
    <p:sldLayoutId id="2147484109" r:id="rId5"/>
    <p:sldLayoutId id="2147484110" r:id="rId6"/>
    <p:sldLayoutId id="2147484111" r:id="rId7"/>
    <p:sldLayoutId id="2147484112" r:id="rId8"/>
    <p:sldLayoutId id="2147484113" r:id="rId9"/>
    <p:sldLayoutId id="2147484114" r:id="rId10"/>
    <p:sldLayoutId id="2147484115" r:id="rId11"/>
    <p:sldLayoutId id="2147484116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03042B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03042B"/>
          </a:solidFill>
          <a:latin typeface="Trebuchet MS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03042B"/>
          </a:solidFill>
          <a:latin typeface="Trebuchet MS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03042B"/>
          </a:solidFill>
          <a:latin typeface="Trebuchet MS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03042B"/>
          </a:solidFill>
          <a:latin typeface="Trebuchet M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03042B"/>
          </a:solidFill>
          <a:latin typeface="Trebuchet M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03042B"/>
          </a:solidFill>
          <a:latin typeface="Trebuchet M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03042B"/>
          </a:solidFill>
          <a:latin typeface="Trebuchet M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03042B"/>
          </a:solidFill>
          <a:latin typeface="Trebuchet MS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rgbClr val="03042B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rgbClr val="03042B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rgbClr val="03042B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rgbClr val="03042B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rgbClr val="03042B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3042B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3042B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3042B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3042B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7" Type="http://schemas.openxmlformats.org/officeDocument/2006/relationships/image" Target="../media/image19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20.emf"/><Relationship Id="rId4" Type="http://schemas.openxmlformats.org/officeDocument/2006/relationships/oleObject" Target="../embeddings/oleObject1.bin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21.em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22.emf"/><Relationship Id="rId4" Type="http://schemas.openxmlformats.org/officeDocument/2006/relationships/oleObject" Target="../embeddings/oleObject3.bin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23.emf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4" Type="http://schemas.openxmlformats.org/officeDocument/2006/relationships/image" Target="../media/image24.emf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4" Type="http://schemas.openxmlformats.org/officeDocument/2006/relationships/image" Target="../media/image25.emf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4" Type="http://schemas.openxmlformats.org/officeDocument/2006/relationships/image" Target="../media/image26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4" Type="http://schemas.openxmlformats.org/officeDocument/2006/relationships/image" Target="../media/image27.emf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11.xml"/><Relationship Id="rId2" Type="http://schemas.openxmlformats.org/officeDocument/2006/relationships/slide" Target="slide7.xml"/><Relationship Id="rId1" Type="http://schemas.openxmlformats.org/officeDocument/2006/relationships/slideLayout" Target="../slideLayouts/slideLayout2.xml"/><Relationship Id="rId5" Type="http://schemas.openxmlformats.org/officeDocument/2006/relationships/slide" Target="slide14.xml"/><Relationship Id="rId4" Type="http://schemas.openxmlformats.org/officeDocument/2006/relationships/slide" Target="slide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 bwMode="auto">
          <a:xfrm>
            <a:off x="683568" y="1340768"/>
            <a:ext cx="7848872" cy="3384376"/>
          </a:xfrm>
          <a:prstGeom prst="rect">
            <a:avLst/>
          </a:prstGeom>
          <a:solidFill>
            <a:schemeClr val="accent1">
              <a:alpha val="64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accent2"/>
              </a:solidFill>
              <a:effectLst/>
              <a:latin typeface="Times"/>
            </a:endParaRPr>
          </a:p>
        </p:txBody>
      </p:sp>
      <p:sp>
        <p:nvSpPr>
          <p:cNvPr id="3074" name="TextBox 3"/>
          <p:cNvSpPr txBox="1">
            <a:spLocks noChangeArrowheads="1"/>
          </p:cNvSpPr>
          <p:nvPr/>
        </p:nvSpPr>
        <p:spPr bwMode="auto">
          <a:xfrm>
            <a:off x="857250" y="285750"/>
            <a:ext cx="828675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/>
            <a:r>
              <a:rPr lang="ru-RU" altLang="ru-RU" sz="2000" dirty="0">
                <a:solidFill>
                  <a:schemeClr val="accent2"/>
                </a:solidFill>
              </a:rPr>
              <a:t>  </a:t>
            </a:r>
            <a:r>
              <a:rPr lang="ru-RU" altLang="ru-RU" sz="2000" b="1" dirty="0">
                <a:solidFill>
                  <a:schemeClr val="accent2"/>
                </a:solidFill>
              </a:rPr>
              <a:t>Пермский край, Березовский район</a:t>
            </a:r>
          </a:p>
          <a:p>
            <a:pPr algn="ctr" eaLnBrk="1" hangingPunct="1"/>
            <a:r>
              <a:rPr lang="ru-RU" altLang="ru-RU" sz="2000" b="1" dirty="0">
                <a:solidFill>
                  <a:schemeClr val="accent2"/>
                </a:solidFill>
              </a:rPr>
              <a:t>МБОУ «</a:t>
            </a:r>
            <a:r>
              <a:rPr lang="ru-RU" altLang="ru-RU" sz="2000" b="1" dirty="0" err="1">
                <a:solidFill>
                  <a:schemeClr val="accent2"/>
                </a:solidFill>
              </a:rPr>
              <a:t>Дубовская</a:t>
            </a:r>
            <a:r>
              <a:rPr lang="ru-RU" altLang="ru-RU" sz="2000" b="1" dirty="0">
                <a:solidFill>
                  <a:schemeClr val="accent2"/>
                </a:solidFill>
              </a:rPr>
              <a:t> основная общеобразовательная школа»</a:t>
            </a:r>
          </a:p>
        </p:txBody>
      </p:sp>
      <p:sp>
        <p:nvSpPr>
          <p:cNvPr id="3075" name="Прямоугольник 2"/>
          <p:cNvSpPr>
            <a:spLocks noChangeArrowheads="1"/>
          </p:cNvSpPr>
          <p:nvPr/>
        </p:nvSpPr>
        <p:spPr bwMode="auto">
          <a:xfrm>
            <a:off x="539750" y="1628801"/>
            <a:ext cx="8280400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1" hangingPunct="1"/>
            <a:r>
              <a:rPr lang="ru-RU" altLang="ru-RU" sz="4000" b="1" dirty="0" smtClean="0">
                <a:solidFill>
                  <a:schemeClr val="accent2"/>
                </a:solidFill>
              </a:rPr>
              <a:t>Реализация </a:t>
            </a:r>
            <a:r>
              <a:rPr lang="ru-RU" altLang="ru-RU" sz="4000" b="1" dirty="0">
                <a:solidFill>
                  <a:schemeClr val="accent2"/>
                </a:solidFill>
              </a:rPr>
              <a:t>духовно-нравственного воспитания в условиях обновленного </a:t>
            </a:r>
            <a:endParaRPr lang="ru-RU" altLang="ru-RU" sz="4000" b="1" dirty="0" smtClean="0">
              <a:solidFill>
                <a:schemeClr val="accent2"/>
              </a:solidFill>
            </a:endParaRPr>
          </a:p>
          <a:p>
            <a:pPr algn="ctr" eaLnBrk="1" hangingPunct="1"/>
            <a:r>
              <a:rPr lang="ru-RU" altLang="ru-RU" sz="4000" b="1" dirty="0" smtClean="0">
                <a:solidFill>
                  <a:schemeClr val="accent2"/>
                </a:solidFill>
              </a:rPr>
              <a:t>ФГОС </a:t>
            </a:r>
            <a:r>
              <a:rPr lang="ru-RU" altLang="ru-RU" sz="4000" b="1" dirty="0">
                <a:solidFill>
                  <a:schemeClr val="accent2"/>
                </a:solidFill>
              </a:rPr>
              <a:t>НОО: некоторые </a:t>
            </a:r>
            <a:r>
              <a:rPr lang="ru-RU" altLang="ru-RU" sz="4000" b="1" dirty="0" smtClean="0">
                <a:solidFill>
                  <a:schemeClr val="accent2"/>
                </a:solidFill>
              </a:rPr>
              <a:t>итоги</a:t>
            </a:r>
            <a:endParaRPr lang="ru-RU" altLang="ru-RU" sz="4000" b="1" dirty="0">
              <a:solidFill>
                <a:schemeClr val="accent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2057400" y="920750"/>
            <a:ext cx="6691064" cy="839788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lnSpc>
                <a:spcPct val="80000"/>
              </a:lnSpc>
              <a:defRPr/>
            </a:pPr>
            <a:r>
              <a:rPr lang="ru-RU" sz="1800" dirty="0">
                <a:solidFill>
                  <a:srgbClr val="002060"/>
                </a:solidFill>
              </a:rPr>
              <a:t>Формирование уважительного отношения к семье и членам своей семьи возможностей образовательной программы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228600" y="5181600"/>
            <a:ext cx="1524000" cy="767680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sz="2000" b="1" dirty="0">
                <a:solidFill>
                  <a:srgbClr val="FFFF00"/>
                </a:solidFill>
              </a:rPr>
              <a:t>Результат/Продукт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3276600"/>
            <a:ext cx="1600200" cy="609600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sz="2000" b="1" dirty="0">
                <a:solidFill>
                  <a:srgbClr val="FFFF00"/>
                </a:solidFill>
              </a:rPr>
              <a:t>Механизм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1752600" y="1989138"/>
            <a:ext cx="2089150" cy="1152525"/>
          </a:xfrm>
          <a:prstGeom prst="rect">
            <a:avLst/>
          </a:prstGeom>
          <a:solidFill>
            <a:srgbClr val="ACACC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sz="1200" dirty="0">
                <a:solidFill>
                  <a:schemeClr val="tx1"/>
                </a:solidFill>
              </a:rPr>
              <a:t> Диагностика предметная: математика, русский язык, окружающий мир);</a:t>
            </a:r>
          </a:p>
          <a:p>
            <a:pPr algn="ctr" eaLnBrk="1" hangingPunct="1">
              <a:defRPr/>
            </a:pPr>
            <a:r>
              <a:rPr lang="ru-RU" sz="1200" dirty="0" err="1">
                <a:solidFill>
                  <a:schemeClr val="tx1"/>
                </a:solidFill>
              </a:rPr>
              <a:t>метапредметная</a:t>
            </a:r>
            <a:r>
              <a:rPr lang="ru-RU" sz="1200" dirty="0">
                <a:solidFill>
                  <a:schemeClr val="tx1"/>
                </a:solidFill>
              </a:rPr>
              <a:t> (по выбранному направлению) +</a:t>
            </a:r>
          </a:p>
        </p:txBody>
      </p:sp>
      <p:sp>
        <p:nvSpPr>
          <p:cNvPr id="21" name="Прямоугольник 20"/>
          <p:cNvSpPr/>
          <p:nvPr/>
        </p:nvSpPr>
        <p:spPr>
          <a:xfrm>
            <a:off x="228600" y="369888"/>
            <a:ext cx="1679575" cy="1390650"/>
          </a:xfrm>
          <a:prstGeom prst="rect">
            <a:avLst/>
          </a:prstGeom>
          <a:solidFill>
            <a:schemeClr val="accent2"/>
          </a:solidFill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rgbClr val="FFFF00"/>
                </a:solidFill>
              </a:rPr>
              <a:t>УРОК</a:t>
            </a:r>
          </a:p>
        </p:txBody>
      </p:sp>
      <p:sp>
        <p:nvSpPr>
          <p:cNvPr id="23" name="Прямоугольник 22"/>
          <p:cNvSpPr/>
          <p:nvPr/>
        </p:nvSpPr>
        <p:spPr>
          <a:xfrm>
            <a:off x="4013200" y="1989138"/>
            <a:ext cx="2190750" cy="109855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sz="1800" dirty="0">
                <a:solidFill>
                  <a:schemeClr val="tx1"/>
                </a:solidFill>
              </a:rPr>
              <a:t>3 предмета</a:t>
            </a:r>
          </a:p>
        </p:txBody>
      </p:sp>
      <p:sp>
        <p:nvSpPr>
          <p:cNvPr id="24" name="Прямоугольник 23"/>
          <p:cNvSpPr/>
          <p:nvPr/>
        </p:nvSpPr>
        <p:spPr>
          <a:xfrm>
            <a:off x="6553200" y="1989138"/>
            <a:ext cx="2089150" cy="109855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sz="1600" dirty="0">
                <a:solidFill>
                  <a:schemeClr val="tx1"/>
                </a:solidFill>
              </a:rPr>
              <a:t>не менее 3-5 уроков</a:t>
            </a:r>
          </a:p>
        </p:txBody>
      </p:sp>
      <p:sp>
        <p:nvSpPr>
          <p:cNvPr id="25" name="Прямоугольник 24"/>
          <p:cNvSpPr/>
          <p:nvPr/>
        </p:nvSpPr>
        <p:spPr>
          <a:xfrm>
            <a:off x="6553200" y="3352800"/>
            <a:ext cx="2057400" cy="121920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sz="1600" dirty="0">
                <a:solidFill>
                  <a:schemeClr val="tx1"/>
                </a:solidFill>
              </a:rPr>
              <a:t>В рамках темы – </a:t>
            </a:r>
          </a:p>
          <a:p>
            <a:pPr algn="ctr" eaLnBrk="1" hangingPunct="1">
              <a:defRPr/>
            </a:pPr>
            <a:r>
              <a:rPr lang="ru-RU" sz="1600" dirty="0">
                <a:solidFill>
                  <a:schemeClr val="tx1"/>
                </a:solidFill>
              </a:rPr>
              <a:t>1 умение</a:t>
            </a:r>
          </a:p>
        </p:txBody>
      </p:sp>
      <p:sp>
        <p:nvSpPr>
          <p:cNvPr id="26" name="Прямоугольник 25"/>
          <p:cNvSpPr/>
          <p:nvPr/>
        </p:nvSpPr>
        <p:spPr>
          <a:xfrm>
            <a:off x="4079875" y="3352800"/>
            <a:ext cx="2124075" cy="121920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sz="1600" dirty="0">
                <a:solidFill>
                  <a:schemeClr val="tx1"/>
                </a:solidFill>
                <a:latin typeface="+mj-lt"/>
              </a:rPr>
              <a:t>Поэтапно, </a:t>
            </a:r>
          </a:p>
          <a:p>
            <a:pPr algn="ctr" eaLnBrk="1" hangingPunct="1">
              <a:defRPr/>
            </a:pPr>
            <a:r>
              <a:rPr lang="ru-RU" sz="1600" dirty="0">
                <a:solidFill>
                  <a:schemeClr val="tx1"/>
                </a:solidFill>
                <a:latin typeface="+mj-lt"/>
              </a:rPr>
              <a:t>в разное время</a:t>
            </a:r>
          </a:p>
        </p:txBody>
      </p:sp>
      <p:sp>
        <p:nvSpPr>
          <p:cNvPr id="27" name="Прямоугольник 26"/>
          <p:cNvSpPr/>
          <p:nvPr/>
        </p:nvSpPr>
        <p:spPr>
          <a:xfrm>
            <a:off x="2057400" y="4953000"/>
            <a:ext cx="6477000" cy="1200150"/>
          </a:xfrm>
          <a:prstGeom prst="rect">
            <a:avLst/>
          </a:prstGeom>
          <a:ln/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ru-RU" b="1" dirty="0">
                <a:solidFill>
                  <a:srgbClr val="002060"/>
                </a:solidFill>
              </a:rPr>
              <a:t>Знание/понимание/осмысление семейных ценностей. Имитация жизненных ситуаций «Проживание»</a:t>
            </a:r>
            <a:endParaRPr lang="ru-RU" sz="2000" dirty="0">
              <a:solidFill>
                <a:srgbClr val="002060"/>
              </a:solidFill>
            </a:endParaRPr>
          </a:p>
        </p:txBody>
      </p:sp>
      <p:sp>
        <p:nvSpPr>
          <p:cNvPr id="29" name="Управляющая кнопка: настраиваемая 28">
            <a:hlinkClick r:id="rId3" action="ppaction://hlinksldjump" highlightClick="1"/>
          </p:cNvPr>
          <p:cNvSpPr/>
          <p:nvPr/>
        </p:nvSpPr>
        <p:spPr>
          <a:xfrm>
            <a:off x="8305800" y="6477000"/>
            <a:ext cx="609600" cy="228600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/>
          </a:p>
        </p:txBody>
      </p:sp>
      <p:sp>
        <p:nvSpPr>
          <p:cNvPr id="3" name="Прямоугольник 2"/>
          <p:cNvSpPr/>
          <p:nvPr/>
        </p:nvSpPr>
        <p:spPr bwMode="auto">
          <a:xfrm>
            <a:off x="1908175" y="3352800"/>
            <a:ext cx="1933575" cy="1219200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pPr algn="ctr">
              <a:defRPr/>
            </a:pPr>
            <a:r>
              <a:rPr lang="ru-RU" sz="1600" dirty="0">
                <a:latin typeface="Times"/>
              </a:rPr>
              <a:t>Входная,</a:t>
            </a:r>
          </a:p>
          <a:p>
            <a:pPr algn="ctr">
              <a:defRPr/>
            </a:pPr>
            <a:r>
              <a:rPr lang="ru-RU" sz="1600" dirty="0">
                <a:latin typeface="Times"/>
              </a:rPr>
              <a:t>промежуточная, итоговая диагностика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2287588" y="369888"/>
            <a:ext cx="5627687" cy="369887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ru-RU" sz="1800" b="1" dirty="0"/>
              <a:t>Литературное чтение, окружающий мир, ОРКСЭ</a:t>
            </a:r>
          </a:p>
        </p:txBody>
      </p:sp>
      <p:sp>
        <p:nvSpPr>
          <p:cNvPr id="4" name="Стрелка вниз 3"/>
          <p:cNvSpPr/>
          <p:nvPr/>
        </p:nvSpPr>
        <p:spPr bwMode="auto">
          <a:xfrm>
            <a:off x="4822825" y="730250"/>
            <a:ext cx="565150" cy="381000"/>
          </a:xfrm>
          <a:prstGeom prst="downArrow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>
              <a:defRPr/>
            </a:pPr>
            <a:endParaRPr lang="ru-RU">
              <a:solidFill>
                <a:schemeClr val="tx1"/>
              </a:solidFill>
              <a:latin typeface="Time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Прямоугольник 3"/>
          <p:cNvSpPr>
            <a:spLocks noChangeArrowheads="1"/>
          </p:cNvSpPr>
          <p:nvPr/>
        </p:nvSpPr>
        <p:spPr bwMode="auto">
          <a:xfrm>
            <a:off x="179388" y="260350"/>
            <a:ext cx="2808287" cy="936625"/>
          </a:xfrm>
          <a:prstGeom prst="rect">
            <a:avLst/>
          </a:prstGeom>
          <a:solidFill>
            <a:schemeClr val="accent3">
              <a:lumMod val="95000"/>
            </a:schemeClr>
          </a:solidFill>
          <a:ln w="9525" algn="ctr">
            <a:solidFill>
              <a:schemeClr val="accent2">
                <a:lumMod val="75000"/>
              </a:schemeClr>
            </a:solidFill>
            <a:round/>
            <a:headEnd/>
            <a:tailEnd/>
          </a:ln>
        </p:spPr>
        <p:txBody>
          <a:bodyPr/>
          <a:lstStyle/>
          <a:p>
            <a:pPr algn="ctr">
              <a:defRPr/>
            </a:pPr>
            <a:r>
              <a:rPr lang="ru-RU" altLang="ru-RU" dirty="0"/>
              <a:t> </a:t>
            </a:r>
            <a:r>
              <a:rPr lang="ru-RU" altLang="ru-RU" b="1" dirty="0">
                <a:solidFill>
                  <a:srgbClr val="0070C0"/>
                </a:solidFill>
              </a:rPr>
              <a:t>Окружающий    </a:t>
            </a:r>
          </a:p>
          <a:p>
            <a:pPr algn="ctr">
              <a:defRPr/>
            </a:pPr>
            <a:r>
              <a:rPr lang="ru-RU" altLang="ru-RU" b="1" dirty="0" smtClean="0">
                <a:solidFill>
                  <a:srgbClr val="0070C0"/>
                </a:solidFill>
              </a:rPr>
              <a:t>мир</a:t>
            </a:r>
            <a:endParaRPr lang="ru-RU" altLang="ru-RU" b="1" dirty="0">
              <a:solidFill>
                <a:srgbClr val="0070C0"/>
              </a:solidFill>
            </a:endParaRPr>
          </a:p>
        </p:txBody>
      </p:sp>
      <p:sp>
        <p:nvSpPr>
          <p:cNvPr id="10243" name="Прямоугольник 4"/>
          <p:cNvSpPr>
            <a:spLocks noChangeArrowheads="1"/>
          </p:cNvSpPr>
          <p:nvPr/>
        </p:nvSpPr>
        <p:spPr bwMode="auto">
          <a:xfrm>
            <a:off x="3347864" y="260648"/>
            <a:ext cx="2880320" cy="936625"/>
          </a:xfrm>
          <a:prstGeom prst="rect">
            <a:avLst/>
          </a:prstGeom>
          <a:solidFill>
            <a:schemeClr val="accent3">
              <a:lumMod val="95000"/>
            </a:schemeClr>
          </a:solidFill>
          <a:ln w="9525" algn="ctr">
            <a:solidFill>
              <a:schemeClr val="accent2">
                <a:lumMod val="75000"/>
              </a:schemeClr>
            </a:solidFill>
            <a:round/>
            <a:headEnd/>
            <a:tailEnd/>
          </a:ln>
        </p:spPr>
        <p:txBody>
          <a:bodyPr/>
          <a:lstStyle/>
          <a:p>
            <a:pPr algn="ctr">
              <a:defRPr/>
            </a:pPr>
            <a:r>
              <a:rPr lang="ru-RU" altLang="ru-RU" dirty="0"/>
              <a:t> </a:t>
            </a:r>
            <a:r>
              <a:rPr lang="ru-RU" altLang="ru-RU" b="1" dirty="0">
                <a:solidFill>
                  <a:srgbClr val="0070C0"/>
                </a:solidFill>
              </a:rPr>
              <a:t>Литературное чтение</a:t>
            </a:r>
          </a:p>
        </p:txBody>
      </p:sp>
      <p:sp>
        <p:nvSpPr>
          <p:cNvPr id="10244" name="Прямоугольник 5"/>
          <p:cNvSpPr>
            <a:spLocks noChangeArrowheads="1"/>
          </p:cNvSpPr>
          <p:nvPr/>
        </p:nvSpPr>
        <p:spPr bwMode="auto">
          <a:xfrm>
            <a:off x="6588223" y="260350"/>
            <a:ext cx="2376389" cy="936625"/>
          </a:xfrm>
          <a:prstGeom prst="rect">
            <a:avLst/>
          </a:prstGeom>
          <a:solidFill>
            <a:schemeClr val="accent3">
              <a:lumMod val="95000"/>
            </a:schemeClr>
          </a:solidFill>
          <a:ln w="9525" algn="ctr">
            <a:solidFill>
              <a:schemeClr val="accent2">
                <a:lumMod val="75000"/>
              </a:schemeClr>
            </a:solidFill>
            <a:round/>
            <a:headEnd/>
            <a:tailEnd/>
          </a:ln>
        </p:spPr>
        <p:txBody>
          <a:bodyPr/>
          <a:lstStyle/>
          <a:p>
            <a:pPr algn="ctr" eaLnBrk="1" hangingPunct="1">
              <a:defRPr/>
            </a:pPr>
            <a:r>
              <a:rPr lang="ru-RU" altLang="ru-RU" b="1" dirty="0">
                <a:solidFill>
                  <a:srgbClr val="0070C0"/>
                </a:solidFill>
              </a:rPr>
              <a:t>ОРКСЭ</a:t>
            </a:r>
          </a:p>
        </p:txBody>
      </p:sp>
      <p:sp>
        <p:nvSpPr>
          <p:cNvPr id="11269" name="Стрелка вниз 7"/>
          <p:cNvSpPr>
            <a:spLocks noChangeArrowheads="1"/>
          </p:cNvSpPr>
          <p:nvPr/>
        </p:nvSpPr>
        <p:spPr bwMode="auto">
          <a:xfrm flipH="1">
            <a:off x="1016000" y="1254125"/>
            <a:ext cx="679450" cy="518691"/>
          </a:xfrm>
          <a:prstGeom prst="downArrow">
            <a:avLst>
              <a:gd name="adj1" fmla="val 50000"/>
              <a:gd name="adj2" fmla="val 50077"/>
            </a:avLst>
          </a:prstGeom>
          <a:solidFill>
            <a:schemeClr val="accent2">
              <a:lumMod val="75000"/>
            </a:schemeClr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 altLang="ru-RU"/>
          </a:p>
        </p:txBody>
      </p:sp>
      <p:sp>
        <p:nvSpPr>
          <p:cNvPr id="11270" name="Стрелка вниз 8"/>
          <p:cNvSpPr>
            <a:spLocks noChangeArrowheads="1"/>
          </p:cNvSpPr>
          <p:nvPr/>
        </p:nvSpPr>
        <p:spPr bwMode="auto">
          <a:xfrm>
            <a:off x="4194175" y="1268760"/>
            <a:ext cx="593849" cy="404464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accent2">
              <a:lumMod val="75000"/>
            </a:schemeClr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 altLang="ru-RU"/>
          </a:p>
        </p:txBody>
      </p:sp>
      <p:sp>
        <p:nvSpPr>
          <p:cNvPr id="11271" name="Стрелка вниз 9"/>
          <p:cNvSpPr>
            <a:spLocks noChangeArrowheads="1"/>
          </p:cNvSpPr>
          <p:nvPr/>
        </p:nvSpPr>
        <p:spPr bwMode="auto">
          <a:xfrm>
            <a:off x="7524328" y="1268760"/>
            <a:ext cx="612775" cy="508719"/>
          </a:xfrm>
          <a:prstGeom prst="downArrow">
            <a:avLst>
              <a:gd name="adj1" fmla="val 50000"/>
              <a:gd name="adj2" fmla="val 49924"/>
            </a:avLst>
          </a:prstGeom>
          <a:solidFill>
            <a:schemeClr val="accent2">
              <a:lumMod val="75000"/>
            </a:schemeClr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 altLang="ru-RU"/>
          </a:p>
        </p:txBody>
      </p:sp>
      <p:sp>
        <p:nvSpPr>
          <p:cNvPr id="11" name="Скругленный прямоугольник 10"/>
          <p:cNvSpPr/>
          <p:nvPr/>
        </p:nvSpPr>
        <p:spPr bwMode="auto">
          <a:xfrm>
            <a:off x="179388" y="1772816"/>
            <a:ext cx="2520950" cy="5085185"/>
          </a:xfrm>
          <a:prstGeom prst="roundRect">
            <a:avLst/>
          </a:prstGeom>
          <a:solidFill>
            <a:schemeClr val="accent1">
              <a:lumMod val="90000"/>
            </a:schemeClr>
          </a:solidFill>
          <a:ln w="9525" cap="flat" cmpd="sng" algn="ctr">
            <a:solidFill>
              <a:schemeClr val="accent2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>
              <a:defRPr/>
            </a:pPr>
            <a:r>
              <a:rPr lang="ru-RU" sz="1800" b="1" dirty="0"/>
              <a:t>1 класс</a:t>
            </a:r>
          </a:p>
          <a:p>
            <a:pPr marL="285750" indent="-285750">
              <a:buFont typeface="Wingdings" pitchFamily="2" charset="2"/>
              <a:buChar char="Ø"/>
              <a:defRPr/>
            </a:pPr>
            <a:r>
              <a:rPr lang="ru-RU" sz="1800" dirty="0"/>
              <a:t>«Как живёт семья?»</a:t>
            </a:r>
          </a:p>
          <a:p>
            <a:pPr marL="285750" indent="-285750">
              <a:buFont typeface="Wingdings" pitchFamily="2" charset="2"/>
              <a:buChar char="Ø"/>
              <a:defRPr/>
            </a:pPr>
            <a:r>
              <a:rPr lang="ru-RU" sz="1800" dirty="0"/>
              <a:t>Проект « Моя семья»</a:t>
            </a:r>
          </a:p>
          <a:p>
            <a:pPr>
              <a:defRPr/>
            </a:pPr>
            <a:r>
              <a:rPr lang="ru-RU" sz="1800" b="1" dirty="0"/>
              <a:t>2 класс</a:t>
            </a:r>
            <a:endParaRPr lang="ru-RU" sz="1800" dirty="0"/>
          </a:p>
          <a:p>
            <a:pPr marL="285750" indent="-285750">
              <a:buFont typeface="Wingdings" pitchFamily="2" charset="2"/>
              <a:buChar char="Ø"/>
              <a:defRPr/>
            </a:pPr>
            <a:r>
              <a:rPr lang="ru-RU" sz="1800" dirty="0"/>
              <a:t>Проект «Наша дружная семья»</a:t>
            </a:r>
          </a:p>
          <a:p>
            <a:pPr marL="285750" indent="-285750">
              <a:buFont typeface="Wingdings" pitchFamily="2" charset="2"/>
              <a:buChar char="Ø"/>
              <a:defRPr/>
            </a:pPr>
            <a:r>
              <a:rPr lang="ru-RU" sz="1800" dirty="0"/>
              <a:t>Правила вежливости</a:t>
            </a:r>
          </a:p>
          <a:p>
            <a:pPr>
              <a:defRPr/>
            </a:pPr>
            <a:r>
              <a:rPr lang="ru-RU" sz="1800" b="1" dirty="0"/>
              <a:t>3 класс</a:t>
            </a:r>
          </a:p>
          <a:p>
            <a:pPr marL="285750" indent="-285750">
              <a:buFont typeface="Wingdings" pitchFamily="2" charset="2"/>
              <a:buChar char="Ø"/>
              <a:defRPr/>
            </a:pPr>
            <a:r>
              <a:rPr lang="ru-RU" sz="1800" dirty="0"/>
              <a:t>Общество  (Семья как часть общества)</a:t>
            </a:r>
          </a:p>
          <a:p>
            <a:pPr marL="285750" indent="-285750">
              <a:buFont typeface="Wingdings" pitchFamily="2" charset="2"/>
              <a:buChar char="Ø"/>
              <a:defRPr/>
            </a:pPr>
            <a:endParaRPr lang="ru-RU" sz="1400" dirty="0"/>
          </a:p>
        </p:txBody>
      </p:sp>
      <p:sp>
        <p:nvSpPr>
          <p:cNvPr id="12" name="Скругленный прямоугольник 11"/>
          <p:cNvSpPr/>
          <p:nvPr/>
        </p:nvSpPr>
        <p:spPr bwMode="auto">
          <a:xfrm>
            <a:off x="2994025" y="1673225"/>
            <a:ext cx="3673475" cy="5184775"/>
          </a:xfrm>
          <a:prstGeom prst="roundRect">
            <a:avLst/>
          </a:prstGeom>
          <a:solidFill>
            <a:schemeClr val="accent1">
              <a:lumMod val="90000"/>
            </a:schemeClr>
          </a:solidFill>
          <a:ln w="9525" cap="flat" cmpd="sng" algn="ctr">
            <a:solidFill>
              <a:schemeClr val="accent2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r>
              <a:rPr lang="ru-RU" sz="1600" b="1" dirty="0"/>
              <a:t>2 класс</a:t>
            </a:r>
            <a:r>
              <a:rPr lang="ru-RU" sz="1600" dirty="0"/>
              <a:t>     </a:t>
            </a:r>
          </a:p>
          <a:p>
            <a:pPr marL="171450" indent="-171450">
              <a:buFont typeface="Wingdings" pitchFamily="2" charset="2"/>
              <a:buChar char="Ø"/>
              <a:defRPr/>
            </a:pPr>
            <a:r>
              <a:rPr lang="ru-RU" sz="1600" dirty="0"/>
              <a:t>Л.Н. «Старый дед и внучек»- уважение к семье</a:t>
            </a:r>
          </a:p>
          <a:p>
            <a:pPr marL="285750" indent="-285750">
              <a:buFont typeface="Wingdings" pitchFamily="2" charset="2"/>
              <a:buChar char="Ø"/>
              <a:defRPr/>
            </a:pPr>
            <a:r>
              <a:rPr lang="ru-RU" sz="1600" dirty="0" err="1"/>
              <a:t>В.А.Осеева</a:t>
            </a:r>
            <a:r>
              <a:rPr lang="ru-RU" sz="1600" dirty="0"/>
              <a:t> « Волшебное  слово»- уважение к старшим</a:t>
            </a:r>
          </a:p>
          <a:p>
            <a:pPr>
              <a:defRPr/>
            </a:pPr>
            <a:r>
              <a:rPr lang="ru-RU" sz="1600" dirty="0"/>
              <a:t>Е.А Благинина « Посидим в тишине»- уважение к маме</a:t>
            </a:r>
          </a:p>
          <a:p>
            <a:pPr>
              <a:defRPr/>
            </a:pPr>
            <a:r>
              <a:rPr lang="ru-RU" sz="1600" b="1" dirty="0"/>
              <a:t>3 класс</a:t>
            </a:r>
            <a:endParaRPr lang="ru-RU" sz="1600" dirty="0"/>
          </a:p>
          <a:p>
            <a:pPr marL="285750" indent="-285750">
              <a:buFont typeface="Wingdings" pitchFamily="2" charset="2"/>
              <a:buChar char="Ø"/>
              <a:defRPr/>
            </a:pPr>
            <a:r>
              <a:rPr lang="ru-RU" sz="1600" dirty="0"/>
              <a:t> Русская народная сказка «Сестрица Алёнушка и братец Иванушка»-уважение к брату</a:t>
            </a:r>
          </a:p>
          <a:p>
            <a:pPr marL="285750" indent="-285750">
              <a:buFont typeface="Wingdings" pitchFamily="2" charset="2"/>
              <a:buChar char="Ø"/>
              <a:defRPr/>
            </a:pPr>
            <a:r>
              <a:rPr lang="ru-RU" sz="1600" dirty="0"/>
              <a:t>А.С. Пушкин «Сказка о царе </a:t>
            </a:r>
            <a:r>
              <a:rPr lang="ru-RU" sz="1600" dirty="0" err="1"/>
              <a:t>Салтане</a:t>
            </a:r>
            <a:r>
              <a:rPr lang="ru-RU" sz="1600" dirty="0"/>
              <a:t>» -уважение к матери</a:t>
            </a:r>
          </a:p>
          <a:p>
            <a:pPr>
              <a:defRPr/>
            </a:pPr>
            <a:r>
              <a:rPr lang="ru-RU" sz="1600" b="1" dirty="0"/>
              <a:t>4 класс</a:t>
            </a:r>
            <a:endParaRPr lang="ru-RU" sz="1600" dirty="0"/>
          </a:p>
          <a:p>
            <a:pPr marL="285750" indent="-285750">
              <a:buFont typeface="Wingdings" pitchFamily="2" charset="2"/>
              <a:buChar char="Ø"/>
              <a:defRPr/>
            </a:pPr>
            <a:r>
              <a:rPr lang="ru-RU" sz="1600" dirty="0"/>
              <a:t>Житие Сергия Радонежского» - уважение к памяти родителей;</a:t>
            </a:r>
          </a:p>
          <a:p>
            <a:pPr marL="285750" indent="-285750">
              <a:buFont typeface="Wingdings" pitchFamily="2" charset="2"/>
              <a:buChar char="Ø"/>
              <a:defRPr/>
            </a:pPr>
            <a:r>
              <a:rPr lang="ru-RU" sz="1600" dirty="0"/>
              <a:t>А.С. Пушкин «Няне» - уважение к бабушкам;</a:t>
            </a:r>
          </a:p>
          <a:p>
            <a:pPr marL="285750" indent="-285750">
              <a:buFont typeface="Wingdings" pitchFamily="2" charset="2"/>
              <a:buChar char="Ø"/>
              <a:defRPr/>
            </a:pPr>
            <a:r>
              <a:rPr lang="ru-RU" sz="1600" dirty="0"/>
              <a:t>Л.Н. Толстой «Детство» - уважение к </a:t>
            </a:r>
            <a:r>
              <a:rPr lang="ru-RU" sz="1400" dirty="0"/>
              <a:t>маме.</a:t>
            </a:r>
          </a:p>
        </p:txBody>
      </p:sp>
      <p:sp>
        <p:nvSpPr>
          <p:cNvPr id="10250" name="Скругленный прямоугольник 12"/>
          <p:cNvSpPr>
            <a:spLocks noChangeArrowheads="1"/>
          </p:cNvSpPr>
          <p:nvPr/>
        </p:nvSpPr>
        <p:spPr bwMode="auto">
          <a:xfrm>
            <a:off x="6804025" y="1772817"/>
            <a:ext cx="2160588" cy="4896272"/>
          </a:xfrm>
          <a:prstGeom prst="roundRect">
            <a:avLst>
              <a:gd name="adj" fmla="val 16667"/>
            </a:avLst>
          </a:prstGeom>
          <a:solidFill>
            <a:schemeClr val="accent1">
              <a:lumMod val="90000"/>
            </a:schemeClr>
          </a:solidFill>
          <a:ln w="9525" algn="ctr">
            <a:solidFill>
              <a:schemeClr val="accent2">
                <a:lumMod val="75000"/>
              </a:schemeClr>
            </a:solidFill>
            <a:round/>
            <a:headEnd/>
            <a:tailEnd/>
          </a:ln>
        </p:spPr>
        <p:txBody>
          <a:bodyPr/>
          <a:lstStyle/>
          <a:p>
            <a:pPr marL="171450" indent="-171450">
              <a:buFont typeface="Wingdings" pitchFamily="2" charset="2"/>
              <a:buChar char="Ø"/>
              <a:defRPr/>
            </a:pPr>
            <a:r>
              <a:rPr lang="ru-RU" altLang="ru-RU" sz="1800" dirty="0">
                <a:latin typeface="Times New Roman" pitchFamily="18" charset="0"/>
                <a:cs typeface="Times New Roman" pitchFamily="18" charset="0"/>
              </a:rPr>
              <a:t>Вежливость»</a:t>
            </a:r>
          </a:p>
          <a:p>
            <a:pPr marL="171450" indent="-171450">
              <a:buFont typeface="Wingdings" pitchFamily="2" charset="2"/>
              <a:buChar char="Ø"/>
              <a:defRPr/>
            </a:pPr>
            <a:r>
              <a:rPr lang="ru-RU" altLang="ru-RU" sz="1800" dirty="0">
                <a:latin typeface="Times New Roman" pitchFamily="18" charset="0"/>
                <a:cs typeface="Times New Roman" pitchFamily="18" charset="0"/>
              </a:rPr>
              <a:t>«Добро  и Зло»</a:t>
            </a:r>
          </a:p>
          <a:p>
            <a:pPr marL="171450" indent="-171450">
              <a:buFont typeface="Wingdings" pitchFamily="2" charset="2"/>
              <a:buChar char="Ø"/>
              <a:defRPr/>
            </a:pPr>
            <a:r>
              <a:rPr lang="ru-RU" altLang="ru-RU" sz="1800" dirty="0">
                <a:latin typeface="Times New Roman" pitchFamily="18" charset="0"/>
                <a:cs typeface="Times New Roman" pitchFamily="18" charset="0"/>
              </a:rPr>
              <a:t>«Дружба и порядочность»</a:t>
            </a:r>
          </a:p>
          <a:p>
            <a:pPr marL="171450" indent="-171450">
              <a:buFont typeface="Wingdings" pitchFamily="2" charset="2"/>
              <a:buChar char="Ø"/>
              <a:defRPr/>
            </a:pPr>
            <a:r>
              <a:rPr lang="ru-RU" altLang="ru-RU" sz="1800" dirty="0">
                <a:latin typeface="Times New Roman" pitchFamily="18" charset="0"/>
                <a:cs typeface="Times New Roman" pitchFamily="18" charset="0"/>
              </a:rPr>
              <a:t>«Семья»</a:t>
            </a:r>
          </a:p>
          <a:p>
            <a:pPr marL="171450" indent="-171450">
              <a:buFont typeface="Wingdings" pitchFamily="2" charset="2"/>
              <a:buChar char="Ø"/>
              <a:defRPr/>
            </a:pPr>
            <a:r>
              <a:rPr lang="ru-RU" altLang="ru-RU" sz="1800" dirty="0">
                <a:latin typeface="Times New Roman" pitchFamily="18" charset="0"/>
                <a:cs typeface="Times New Roman" pitchFamily="18" charset="0"/>
              </a:rPr>
              <a:t> «Семейные традиции»</a:t>
            </a:r>
          </a:p>
          <a:p>
            <a:pPr marL="171450" indent="-171450">
              <a:buFont typeface="Wingdings" pitchFamily="2" charset="2"/>
              <a:buChar char="Ø"/>
              <a:defRPr/>
            </a:pPr>
            <a:r>
              <a:rPr lang="ru-RU" altLang="ru-RU" sz="1800" dirty="0">
                <a:latin typeface="Times New Roman" pitchFamily="18" charset="0"/>
                <a:cs typeface="Times New Roman" pitchFamily="18" charset="0"/>
              </a:rPr>
              <a:t>«Правило твоей жизни»</a:t>
            </a:r>
            <a:r>
              <a:rPr lang="ru-RU" altLang="ru-RU" sz="1200" dirty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556793"/>
            <a:ext cx="8424936" cy="5301208"/>
          </a:xfrm>
        </p:spPr>
        <p:txBody>
          <a:bodyPr/>
          <a:lstStyle/>
          <a:p>
            <a:pPr marL="0" indent="0">
              <a:buFontTx/>
              <a:buNone/>
              <a:defRPr/>
            </a:pPr>
            <a:r>
              <a:rPr lang="ru-RU" sz="1600" dirty="0" smtClean="0"/>
              <a:t> </a:t>
            </a:r>
            <a:r>
              <a:rPr lang="ru-RU" sz="1600" dirty="0" smtClean="0">
                <a:solidFill>
                  <a:srgbClr val="002060"/>
                </a:solidFill>
              </a:rPr>
              <a:t>В результате  предметного  мониторинга  в 4 классе были выявлены проблемы.</a:t>
            </a:r>
          </a:p>
          <a:p>
            <a:pPr marL="0" indent="0">
              <a:buFontTx/>
              <a:buNone/>
              <a:defRPr/>
            </a:pPr>
            <a:r>
              <a:rPr lang="ru-RU" sz="1600" dirty="0">
                <a:solidFill>
                  <a:srgbClr val="002060"/>
                </a:solidFill>
              </a:rPr>
              <a:t> </a:t>
            </a:r>
            <a:r>
              <a:rPr lang="ru-RU" sz="1800" b="1" u="sng" dirty="0" smtClean="0">
                <a:solidFill>
                  <a:srgbClr val="002060"/>
                </a:solidFill>
              </a:rPr>
              <a:t>Русский язык</a:t>
            </a:r>
            <a:r>
              <a:rPr lang="ru-RU" sz="1800" u="sng" dirty="0" smtClean="0">
                <a:solidFill>
                  <a:srgbClr val="002060"/>
                </a:solidFill>
              </a:rPr>
              <a:t>:</a:t>
            </a:r>
          </a:p>
          <a:p>
            <a:pPr>
              <a:buFont typeface="Wingdings" pitchFamily="2" charset="2"/>
              <a:buChar char="v"/>
              <a:defRPr/>
            </a:pPr>
            <a:r>
              <a:rPr lang="ru-RU" sz="1600" dirty="0" smtClean="0">
                <a:solidFill>
                  <a:srgbClr val="002060"/>
                </a:solidFill>
              </a:rPr>
              <a:t> работа к текстом;</a:t>
            </a:r>
          </a:p>
          <a:p>
            <a:pPr>
              <a:buFont typeface="Wingdings" pitchFamily="2" charset="2"/>
              <a:buChar char="v"/>
              <a:defRPr/>
            </a:pPr>
            <a:r>
              <a:rPr lang="ru-RU" sz="1600" dirty="0">
                <a:solidFill>
                  <a:srgbClr val="002060"/>
                </a:solidFill>
              </a:rPr>
              <a:t> </a:t>
            </a:r>
            <a:r>
              <a:rPr lang="ru-RU" sz="1600" dirty="0" smtClean="0">
                <a:solidFill>
                  <a:srgbClr val="002060"/>
                </a:solidFill>
              </a:rPr>
              <a:t>составления плана по тексту; </a:t>
            </a:r>
          </a:p>
          <a:p>
            <a:pPr>
              <a:buFont typeface="Wingdings" pitchFamily="2" charset="2"/>
              <a:buChar char="v"/>
              <a:defRPr/>
            </a:pPr>
            <a:r>
              <a:rPr lang="ru-RU" sz="1600" dirty="0">
                <a:solidFill>
                  <a:srgbClr val="002060"/>
                </a:solidFill>
              </a:rPr>
              <a:t>в</a:t>
            </a:r>
            <a:r>
              <a:rPr lang="ru-RU" sz="1600" dirty="0" smtClean="0">
                <a:solidFill>
                  <a:srgbClr val="002060"/>
                </a:solidFill>
              </a:rPr>
              <a:t>ыбор слов из текста  в соответствии с заданием.</a:t>
            </a:r>
          </a:p>
          <a:p>
            <a:pPr marL="0" indent="0">
              <a:buFontTx/>
              <a:buNone/>
              <a:defRPr/>
            </a:pPr>
            <a:r>
              <a:rPr lang="ru-RU" sz="1600" dirty="0">
                <a:solidFill>
                  <a:srgbClr val="002060"/>
                </a:solidFill>
              </a:rPr>
              <a:t> </a:t>
            </a:r>
            <a:r>
              <a:rPr lang="ru-RU" sz="1800" b="1" u="sng" dirty="0" smtClean="0">
                <a:solidFill>
                  <a:srgbClr val="002060"/>
                </a:solidFill>
              </a:rPr>
              <a:t>Математика :</a:t>
            </a:r>
            <a:r>
              <a:rPr lang="ru-RU" sz="1800" dirty="0" smtClean="0">
                <a:solidFill>
                  <a:srgbClr val="002060"/>
                </a:solidFill>
              </a:rPr>
              <a:t> </a:t>
            </a:r>
          </a:p>
          <a:p>
            <a:pPr>
              <a:buFont typeface="Wingdings" pitchFamily="2" charset="2"/>
              <a:buChar char="v"/>
              <a:defRPr/>
            </a:pPr>
            <a:r>
              <a:rPr lang="ru-RU" sz="1800" dirty="0" smtClean="0">
                <a:solidFill>
                  <a:srgbClr val="002060"/>
                </a:solidFill>
              </a:rPr>
              <a:t> </a:t>
            </a:r>
            <a:r>
              <a:rPr lang="ru-RU" sz="1600" dirty="0" smtClean="0">
                <a:solidFill>
                  <a:srgbClr val="002060"/>
                </a:solidFill>
              </a:rPr>
              <a:t>решение текстовых задач №6,8,9;</a:t>
            </a:r>
          </a:p>
          <a:p>
            <a:pPr>
              <a:buFont typeface="Wingdings" pitchFamily="2" charset="2"/>
              <a:buChar char="v"/>
              <a:defRPr/>
            </a:pPr>
            <a:r>
              <a:rPr lang="ru-RU" sz="1600" dirty="0">
                <a:solidFill>
                  <a:srgbClr val="002060"/>
                </a:solidFill>
              </a:rPr>
              <a:t> </a:t>
            </a:r>
            <a:r>
              <a:rPr lang="ru-RU" sz="1600" dirty="0" smtClean="0">
                <a:solidFill>
                  <a:srgbClr val="002060"/>
                </a:solidFill>
              </a:rPr>
              <a:t>Работа с планом (название улиц, переулка и шоссе на плане);</a:t>
            </a:r>
          </a:p>
          <a:p>
            <a:pPr>
              <a:buFont typeface="Wingdings" pitchFamily="2" charset="2"/>
              <a:buChar char="v"/>
              <a:defRPr/>
            </a:pPr>
            <a:r>
              <a:rPr lang="ru-RU" sz="1600" dirty="0" smtClean="0">
                <a:solidFill>
                  <a:srgbClr val="002060"/>
                </a:solidFill>
              </a:rPr>
              <a:t> Умение структурировать информацию, работать с таблицами, схемами и диаграммами.</a:t>
            </a:r>
          </a:p>
          <a:p>
            <a:pPr marL="0" indent="0">
              <a:buFontTx/>
              <a:buNone/>
              <a:defRPr/>
            </a:pPr>
            <a:r>
              <a:rPr lang="ru-RU" sz="1600" dirty="0">
                <a:solidFill>
                  <a:srgbClr val="002060"/>
                </a:solidFill>
              </a:rPr>
              <a:t> </a:t>
            </a:r>
            <a:r>
              <a:rPr lang="ru-RU" sz="1800" b="1" u="sng" dirty="0" smtClean="0">
                <a:solidFill>
                  <a:srgbClr val="002060"/>
                </a:solidFill>
              </a:rPr>
              <a:t>Окружающий мир:</a:t>
            </a:r>
          </a:p>
          <a:p>
            <a:pPr>
              <a:buFont typeface="Wingdings" pitchFamily="2" charset="2"/>
              <a:buChar char="v"/>
              <a:defRPr/>
            </a:pPr>
            <a:r>
              <a:rPr lang="ru-RU" sz="1800" dirty="0" smtClean="0">
                <a:solidFill>
                  <a:srgbClr val="002060"/>
                </a:solidFill>
              </a:rPr>
              <a:t> умение классифицировать, анализировать, сравнивать и вычленять информацию из текста </a:t>
            </a:r>
          </a:p>
          <a:p>
            <a:pPr>
              <a:buFont typeface="Wingdings" pitchFamily="2" charset="2"/>
              <a:buChar char="v"/>
              <a:defRPr/>
            </a:pPr>
            <a:endParaRPr lang="ru-RU" sz="1800" b="1" u="sng" dirty="0" smtClean="0">
              <a:solidFill>
                <a:srgbClr val="002060"/>
              </a:solidFill>
            </a:endParaRPr>
          </a:p>
          <a:p>
            <a:pPr marL="0" indent="0">
              <a:buFontTx/>
              <a:buNone/>
              <a:defRPr/>
            </a:pPr>
            <a:r>
              <a:rPr lang="ru-RU" sz="2000" dirty="0" smtClean="0">
                <a:solidFill>
                  <a:srgbClr val="002060"/>
                </a:solidFill>
              </a:rPr>
              <a:t>положительная динамика у учащихся   4 класса  по результатам  предметной диагностики </a:t>
            </a:r>
            <a:endParaRPr lang="ru-RU" sz="2000" b="1" u="sng" dirty="0">
              <a:solidFill>
                <a:srgbClr val="C00000"/>
              </a:solidFill>
            </a:endParaRPr>
          </a:p>
        </p:txBody>
      </p:sp>
      <p:sp>
        <p:nvSpPr>
          <p:cNvPr id="12291" name="Заголовок 1"/>
          <p:cNvSpPr>
            <a:spLocks noGrp="1"/>
          </p:cNvSpPr>
          <p:nvPr>
            <p:ph type="title"/>
          </p:nvPr>
        </p:nvSpPr>
        <p:spPr>
          <a:xfrm>
            <a:off x="468313" y="188641"/>
            <a:ext cx="8208143" cy="1152128"/>
          </a:xfrm>
        </p:spPr>
        <p:txBody>
          <a:bodyPr/>
          <a:lstStyle/>
          <a:p>
            <a:r>
              <a:rPr lang="ru-RU" altLang="ru-RU" sz="5400" dirty="0" smtClean="0"/>
              <a:t> </a:t>
            </a:r>
            <a:r>
              <a:rPr lang="ru-RU" altLang="ru-RU" sz="3200" b="1" dirty="0" smtClean="0">
                <a:solidFill>
                  <a:srgbClr val="0070C0"/>
                </a:solidFill>
              </a:rPr>
              <a:t>Результаты предметной диагностики</a:t>
            </a:r>
            <a:br>
              <a:rPr lang="ru-RU" altLang="ru-RU" sz="3200" b="1" dirty="0" smtClean="0">
                <a:solidFill>
                  <a:srgbClr val="0070C0"/>
                </a:solidFill>
              </a:rPr>
            </a:br>
            <a:r>
              <a:rPr lang="ru-RU" altLang="ru-RU" sz="3200" b="1" dirty="0" smtClean="0">
                <a:solidFill>
                  <a:srgbClr val="0070C0"/>
                </a:solidFill>
              </a:rPr>
              <a:t>учащихся 4 класса</a:t>
            </a:r>
          </a:p>
        </p:txBody>
      </p:sp>
      <p:sp>
        <p:nvSpPr>
          <p:cNvPr id="12292" name="Стрелка вправо 1"/>
          <p:cNvSpPr>
            <a:spLocks noChangeArrowheads="1"/>
          </p:cNvSpPr>
          <p:nvPr/>
        </p:nvSpPr>
        <p:spPr bwMode="auto">
          <a:xfrm>
            <a:off x="3980830" y="5301208"/>
            <a:ext cx="977900" cy="485775"/>
          </a:xfrm>
          <a:prstGeom prst="rightArrow">
            <a:avLst>
              <a:gd name="adj1" fmla="val 50000"/>
              <a:gd name="adj2" fmla="val 49861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2065338" y="685800"/>
            <a:ext cx="5783262" cy="914400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eaLnBrk="1" hangingPunct="1">
              <a:defRPr/>
            </a:pPr>
            <a:r>
              <a:rPr lang="ru-RU" sz="2000" dirty="0">
                <a:solidFill>
                  <a:srgbClr val="0070C0"/>
                </a:solidFill>
              </a:rPr>
              <a:t>Уважение в семье  формируется через цикл мероприятий	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152400" y="5181600"/>
            <a:ext cx="1600200" cy="623664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sz="2000" b="1" dirty="0">
                <a:solidFill>
                  <a:srgbClr val="FFFF00"/>
                </a:solidFill>
              </a:rPr>
              <a:t>Результат/Продукт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268052" y="3212976"/>
            <a:ext cx="1600200" cy="609600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sz="2000" b="1" dirty="0">
                <a:solidFill>
                  <a:srgbClr val="FFFF00"/>
                </a:solidFill>
              </a:rPr>
              <a:t>Механизм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1619250" y="1905000"/>
            <a:ext cx="2222500" cy="1182688"/>
          </a:xfrm>
          <a:prstGeom prst="rect">
            <a:avLst/>
          </a:prstGeom>
          <a:solidFill>
            <a:srgbClr val="ACACC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sz="2000" dirty="0">
                <a:solidFill>
                  <a:schemeClr val="tx1"/>
                </a:solidFill>
              </a:rPr>
              <a:t>Предшествует урокам </a:t>
            </a:r>
          </a:p>
        </p:txBody>
      </p:sp>
      <p:sp>
        <p:nvSpPr>
          <p:cNvPr id="21" name="Прямоугольник 20"/>
          <p:cNvSpPr/>
          <p:nvPr/>
        </p:nvSpPr>
        <p:spPr>
          <a:xfrm>
            <a:off x="228600" y="152400"/>
            <a:ext cx="1679104" cy="1447800"/>
          </a:xfrm>
          <a:prstGeom prst="rect">
            <a:avLst/>
          </a:prstGeom>
          <a:solidFill>
            <a:schemeClr val="accent2"/>
          </a:solidFill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ysClr val="windowText" lastClr="000000"/>
                </a:solidFill>
              </a:rPr>
              <a:t> </a:t>
            </a:r>
            <a:r>
              <a:rPr lang="ru-RU" sz="1600" b="1" dirty="0">
                <a:solidFill>
                  <a:srgbClr val="FFFF00"/>
                </a:solidFill>
              </a:rPr>
              <a:t>Внеурочная деятельность</a:t>
            </a:r>
          </a:p>
        </p:txBody>
      </p:sp>
      <p:sp>
        <p:nvSpPr>
          <p:cNvPr id="23" name="Прямоугольник 22"/>
          <p:cNvSpPr/>
          <p:nvPr/>
        </p:nvSpPr>
        <p:spPr>
          <a:xfrm>
            <a:off x="4114800" y="1905000"/>
            <a:ext cx="2089150" cy="1182688"/>
          </a:xfrm>
          <a:prstGeom prst="rect">
            <a:avLst/>
          </a:prstGeom>
          <a:solidFill>
            <a:srgbClr val="ACACC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sz="1800" b="1" dirty="0">
                <a:solidFill>
                  <a:schemeClr val="tx1"/>
                </a:solidFill>
              </a:rPr>
              <a:t>классный час, часы общения, акции</a:t>
            </a:r>
          </a:p>
        </p:txBody>
      </p:sp>
      <p:sp>
        <p:nvSpPr>
          <p:cNvPr id="24" name="Прямоугольник 23"/>
          <p:cNvSpPr/>
          <p:nvPr/>
        </p:nvSpPr>
        <p:spPr>
          <a:xfrm>
            <a:off x="6553200" y="1905000"/>
            <a:ext cx="2089150" cy="1219200"/>
          </a:xfrm>
          <a:prstGeom prst="rect">
            <a:avLst/>
          </a:prstGeom>
          <a:solidFill>
            <a:srgbClr val="ACACC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sz="2000" dirty="0">
                <a:solidFill>
                  <a:schemeClr val="tx1"/>
                </a:solidFill>
              </a:rPr>
              <a:t>сюжетно-ролевые игры</a:t>
            </a:r>
          </a:p>
        </p:txBody>
      </p:sp>
      <p:sp>
        <p:nvSpPr>
          <p:cNvPr id="25" name="Прямоугольник 24"/>
          <p:cNvSpPr/>
          <p:nvPr/>
        </p:nvSpPr>
        <p:spPr>
          <a:xfrm>
            <a:off x="6553200" y="3352800"/>
            <a:ext cx="2057400" cy="1219200"/>
          </a:xfrm>
          <a:prstGeom prst="rect">
            <a:avLst/>
          </a:prstGeom>
          <a:solidFill>
            <a:schemeClr val="accent1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sz="2000" dirty="0">
                <a:solidFill>
                  <a:schemeClr val="tx1"/>
                </a:solidFill>
              </a:rPr>
              <a:t>Программа  «Мой дом –моя семья»</a:t>
            </a:r>
          </a:p>
        </p:txBody>
      </p:sp>
      <p:sp>
        <p:nvSpPr>
          <p:cNvPr id="26" name="Прямоугольник 25"/>
          <p:cNvSpPr/>
          <p:nvPr/>
        </p:nvSpPr>
        <p:spPr>
          <a:xfrm>
            <a:off x="4114800" y="3352800"/>
            <a:ext cx="2057400" cy="1219200"/>
          </a:xfrm>
          <a:prstGeom prst="rect">
            <a:avLst/>
          </a:prstGeom>
          <a:solidFill>
            <a:schemeClr val="accent1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sz="2000" dirty="0">
                <a:solidFill>
                  <a:schemeClr val="tx1"/>
                </a:solidFill>
              </a:rPr>
              <a:t>Диагностика</a:t>
            </a:r>
          </a:p>
        </p:txBody>
      </p:sp>
      <p:sp>
        <p:nvSpPr>
          <p:cNvPr id="27" name="Прямоугольник 26"/>
          <p:cNvSpPr/>
          <p:nvPr/>
        </p:nvSpPr>
        <p:spPr>
          <a:xfrm>
            <a:off x="2065338" y="5189538"/>
            <a:ext cx="6553200" cy="1323975"/>
          </a:xfrm>
          <a:prstGeom prst="rect">
            <a:avLst/>
          </a:prstGeom>
          <a:ln/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hangingPunct="1">
              <a:defRPr/>
            </a:pPr>
            <a:r>
              <a:rPr lang="ru-RU" sz="2000" dirty="0"/>
              <a:t>Осмысление семейных ценностей,  позиции «сын», «дочь», «брат» и др.  Принятие/примерка определенной роли в семье. Инициирование детьми игр, акций, и др. событий.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178" name="Picture 2" descr="C:\Users\Ekaterina\Desktop\GoJm9FvTaD0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764704"/>
            <a:ext cx="3703290" cy="493772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0179" name="Picture 3" descr="C:\Users\Ekaterina\Desktop\PQPB_j0m1OM — копия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963960"/>
            <a:ext cx="3672408" cy="489654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835696" y="260648"/>
            <a:ext cx="5040560" cy="707886"/>
          </a:xfrm>
          <a:prstGeom prst="rect">
            <a:avLst/>
          </a:prstGeom>
          <a:solidFill>
            <a:schemeClr val="accent5">
              <a:lumMod val="9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/>
              <a:t> </a:t>
            </a:r>
            <a:r>
              <a:rPr lang="ru-RU" sz="4000" dirty="0" smtClean="0">
                <a:solidFill>
                  <a:srgbClr val="0070C0"/>
                </a:solidFill>
              </a:rPr>
              <a:t>классный час</a:t>
            </a:r>
            <a:endParaRPr lang="ru-RU" sz="40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6768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Заголовок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631113" cy="803275"/>
          </a:xfrm>
          <a:solidFill>
            <a:schemeClr val="accent5">
              <a:lumMod val="90000"/>
            </a:schemeClr>
          </a:solidFill>
        </p:spPr>
        <p:txBody>
          <a:bodyPr/>
          <a:lstStyle/>
          <a:p>
            <a:pPr>
              <a:defRPr/>
            </a:pPr>
            <a:r>
              <a:rPr lang="ru-RU" dirty="0" smtClean="0"/>
              <a:t> </a:t>
            </a:r>
            <a:r>
              <a:rPr lang="ru-RU" dirty="0" smtClean="0">
                <a:solidFill>
                  <a:srgbClr val="0070C0"/>
                </a:solidFill>
              </a:rPr>
              <a:t>Час общения</a:t>
            </a:r>
          </a:p>
        </p:txBody>
      </p:sp>
      <p:pic>
        <p:nvPicPr>
          <p:cNvPr id="16387" name="Picture 2" descr="C:\Users\petrova-ek\Desktop\фото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/>
          </a:blip>
          <a:srcRect t="18464"/>
          <a:stretch>
            <a:fillRect/>
          </a:stretch>
        </p:blipFill>
        <p:spPr>
          <a:xfrm>
            <a:off x="755576" y="1844824"/>
            <a:ext cx="7182560" cy="4391918"/>
          </a:xfrm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Заголовок 1"/>
          <p:cNvSpPr>
            <a:spLocks noGrp="1"/>
          </p:cNvSpPr>
          <p:nvPr>
            <p:ph type="title"/>
          </p:nvPr>
        </p:nvSpPr>
        <p:spPr>
          <a:xfrm>
            <a:off x="539750" y="476250"/>
            <a:ext cx="7920038" cy="1152525"/>
          </a:xfrm>
          <a:solidFill>
            <a:schemeClr val="accent5">
              <a:lumMod val="90000"/>
            </a:schemeClr>
          </a:solidFill>
        </p:spPr>
        <p:txBody>
          <a:bodyPr/>
          <a:lstStyle/>
          <a:p>
            <a:pPr eaLnBrk="1" hangingPunct="1">
              <a:defRPr/>
            </a:pPr>
            <a:r>
              <a:rPr lang="ru-RU" dirty="0" smtClean="0"/>
              <a:t> </a:t>
            </a:r>
            <a:r>
              <a:rPr lang="ru-RU" sz="3200" dirty="0" smtClean="0">
                <a:solidFill>
                  <a:srgbClr val="0070C0"/>
                </a:solidFill>
              </a:rPr>
              <a:t>Реализация программы  </a:t>
            </a:r>
            <a:br>
              <a:rPr lang="ru-RU" sz="3200" dirty="0" smtClean="0">
                <a:solidFill>
                  <a:srgbClr val="0070C0"/>
                </a:solidFill>
              </a:rPr>
            </a:br>
            <a:r>
              <a:rPr lang="ru-RU" sz="3200" dirty="0" smtClean="0">
                <a:solidFill>
                  <a:srgbClr val="0070C0"/>
                </a:solidFill>
              </a:rPr>
              <a:t>«Мой дом – моя семья»</a:t>
            </a:r>
          </a:p>
        </p:txBody>
      </p:sp>
      <p:pic>
        <p:nvPicPr>
          <p:cNvPr id="17411" name="Picture 2" descr="C:\Users\petrova-ek\Desktop\фото в пермь\фото 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/>
          </a:blip>
          <a:srcRect/>
          <a:stretch>
            <a:fillRect/>
          </a:stretch>
        </p:blipFill>
        <p:spPr>
          <a:xfrm>
            <a:off x="1691680" y="1988840"/>
            <a:ext cx="6058859" cy="4544144"/>
          </a:xfrm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s://sun9-68.userapi.com/c858132/v858132453/9de41/jaZmslqwlcM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3425" y="604138"/>
            <a:ext cx="2808312" cy="366919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79512" y="4293096"/>
            <a:ext cx="4104456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>
                <a:solidFill>
                  <a:srgbClr val="0070C0"/>
                </a:solidFill>
              </a:rPr>
              <a:t>Мою бабулю зовут Галина Владимировна </a:t>
            </a:r>
            <a:r>
              <a:rPr lang="ru-RU" sz="1400" dirty="0" err="1">
                <a:solidFill>
                  <a:srgbClr val="0070C0"/>
                </a:solidFill>
              </a:rPr>
              <a:t>Заворохина</a:t>
            </a:r>
            <a:r>
              <a:rPr lang="ru-RU" sz="1400" dirty="0">
                <a:solidFill>
                  <a:srgbClr val="0070C0"/>
                </a:solidFill>
              </a:rPr>
              <a:t>. Она очень умная, веселая, добрая, гостеприимная и заботливая. Бабушка очень здорово вышивает, любит разгадывать кроссворды, вяжет нам всем теплые носки, любит ухаживать за своим огородом. У нее столько цветов! У нее самый вкусный в мире суп и шанежки. Будь всегда здорова, моя </a:t>
            </a:r>
            <a:r>
              <a:rPr lang="ru-RU" sz="1400" dirty="0" err="1">
                <a:solidFill>
                  <a:srgbClr val="0070C0"/>
                </a:solidFill>
              </a:rPr>
              <a:t>бабулечка</a:t>
            </a:r>
            <a:r>
              <a:rPr lang="ru-RU" sz="1400" dirty="0" smtClean="0">
                <a:solidFill>
                  <a:srgbClr val="0070C0"/>
                </a:solidFill>
              </a:rPr>
              <a:t>!</a:t>
            </a:r>
            <a:r>
              <a:rPr lang="ru-RU" sz="1400" dirty="0">
                <a:solidFill>
                  <a:srgbClr val="0070C0"/>
                </a:solidFill>
              </a:rPr>
              <a:t/>
            </a:r>
            <a:br>
              <a:rPr lang="ru-RU" sz="1400" dirty="0">
                <a:solidFill>
                  <a:srgbClr val="0070C0"/>
                </a:solidFill>
              </a:rPr>
            </a:br>
            <a:r>
              <a:rPr lang="ru-RU" sz="1400" dirty="0">
                <a:solidFill>
                  <a:srgbClr val="0070C0"/>
                </a:solidFill>
              </a:rPr>
              <a:t>Я люблю своих бабушку и дедушку!</a:t>
            </a:r>
          </a:p>
        </p:txBody>
      </p:sp>
      <p:pic>
        <p:nvPicPr>
          <p:cNvPr id="11268" name="Picture 4" descr="https://sun9-46.userapi.com/c855616/v855616249/11a1d8/nyAysEsq3rQ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00558" y="632095"/>
            <a:ext cx="4173448" cy="348548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 rot="10800000" flipV="1">
            <a:off x="4644008" y="4656910"/>
            <a:ext cx="4104456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Мой дедушка Суфиев </a:t>
            </a:r>
            <a:r>
              <a:rPr lang="ru-RU" sz="1400" dirty="0" err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Зуфар</a:t>
            </a:r>
            <a:r>
              <a:rPr lang="ru-RU" sz="14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. Он работал шофером, а сейчас на заслуженном отдыхе. Мой дедушка трудолюбивый, умный человек.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611560" y="170430"/>
            <a:ext cx="8064896" cy="461665"/>
          </a:xfrm>
          <a:prstGeom prst="rect">
            <a:avLst/>
          </a:prstGeom>
          <a:solidFill>
            <a:schemeClr val="accent5">
              <a:lumMod val="9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dirty="0"/>
              <a:t> </a:t>
            </a:r>
            <a:r>
              <a:rPr lang="ru-RU" b="1" dirty="0" smtClean="0">
                <a:solidFill>
                  <a:srgbClr val="0070C0"/>
                </a:solidFill>
              </a:rPr>
              <a:t>Акция </a:t>
            </a:r>
            <a:r>
              <a:rPr lang="ru-RU" b="1" dirty="0">
                <a:solidFill>
                  <a:srgbClr val="0070C0"/>
                </a:solidFill>
              </a:rPr>
              <a:t>"Мои бабушка и дедушка - самые лучшие</a:t>
            </a:r>
            <a:r>
              <a:rPr lang="ru-RU" b="1" dirty="0">
                <a:solidFill>
                  <a:srgbClr val="002060"/>
                </a:solidFill>
              </a:rPr>
              <a:t>"</a:t>
            </a:r>
          </a:p>
        </p:txBody>
      </p:sp>
    </p:spTree>
    <p:extLst>
      <p:ext uri="{BB962C8B-B14F-4D97-AF65-F5344CB8AC3E}">
        <p14:creationId xmlns:p14="http://schemas.microsoft.com/office/powerpoint/2010/main" val="715344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3124200" y="381000"/>
            <a:ext cx="5562600" cy="1219200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hangingPunct="1">
              <a:lnSpc>
                <a:spcPct val="80000"/>
              </a:lnSpc>
              <a:defRPr/>
            </a:pPr>
            <a:r>
              <a:rPr lang="ru-RU" sz="2000" dirty="0">
                <a:solidFill>
                  <a:schemeClr val="tx1"/>
                </a:solidFill>
              </a:rPr>
              <a:t>Реализуется через мероприятия, проводимые при участии родителей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228600" y="5181600"/>
            <a:ext cx="1752600" cy="770022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sz="2000" b="1" dirty="0">
                <a:solidFill>
                  <a:srgbClr val="FFFF00"/>
                </a:solidFill>
              </a:rPr>
              <a:t>Результат/</a:t>
            </a:r>
          </a:p>
          <a:p>
            <a:pPr algn="ctr" eaLnBrk="1" hangingPunct="1">
              <a:defRPr/>
            </a:pPr>
            <a:r>
              <a:rPr lang="ru-RU" sz="2000" b="1" dirty="0">
                <a:solidFill>
                  <a:srgbClr val="FFFF00"/>
                </a:solidFill>
              </a:rPr>
              <a:t>Продукт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2209800"/>
            <a:ext cx="1600200" cy="609600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sz="2000" b="1" dirty="0">
                <a:solidFill>
                  <a:srgbClr val="FFFF00"/>
                </a:solidFill>
              </a:rPr>
              <a:t>Механизм</a:t>
            </a:r>
          </a:p>
        </p:txBody>
      </p:sp>
      <p:sp>
        <p:nvSpPr>
          <p:cNvPr id="21" name="Прямоугольник 20"/>
          <p:cNvSpPr/>
          <p:nvPr/>
        </p:nvSpPr>
        <p:spPr>
          <a:xfrm>
            <a:off x="228600" y="152400"/>
            <a:ext cx="2438400" cy="1371600"/>
          </a:xfrm>
          <a:prstGeom prst="rect">
            <a:avLst/>
          </a:prstGeom>
          <a:solidFill>
            <a:schemeClr val="accent2"/>
          </a:solidFill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solidFill>
                  <a:srgbClr val="FFFF00"/>
                </a:solidFill>
              </a:rPr>
              <a:t>Совместная деятельность школы и семьи</a:t>
            </a:r>
          </a:p>
        </p:txBody>
      </p:sp>
      <p:sp>
        <p:nvSpPr>
          <p:cNvPr id="23" name="Прямоугольник 22"/>
          <p:cNvSpPr/>
          <p:nvPr/>
        </p:nvSpPr>
        <p:spPr>
          <a:xfrm>
            <a:off x="2057400" y="1844675"/>
            <a:ext cx="3094038" cy="1728788"/>
          </a:xfrm>
          <a:prstGeom prst="rect">
            <a:avLst/>
          </a:prstGeom>
          <a:solidFill>
            <a:srgbClr val="ACACC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r>
              <a:rPr lang="ru-RU" sz="1200" dirty="0">
                <a:solidFill>
                  <a:schemeClr val="tx1"/>
                </a:solidFill>
              </a:rPr>
              <a:t>Фестиваль  «Семья года» </a:t>
            </a:r>
          </a:p>
          <a:p>
            <a:pPr eaLnBrk="1" hangingPunct="1">
              <a:defRPr/>
            </a:pPr>
            <a:r>
              <a:rPr lang="ru-RU" sz="1200" dirty="0">
                <a:solidFill>
                  <a:schemeClr val="tx1"/>
                </a:solidFill>
              </a:rPr>
              <a:t>Веревочный курс (дети-родители) на традиционном «Дне здоровья»;</a:t>
            </a:r>
          </a:p>
          <a:p>
            <a:pPr eaLnBrk="1" hangingPunct="1">
              <a:defRPr/>
            </a:pPr>
            <a:r>
              <a:rPr lang="ru-RU" sz="1200" dirty="0" err="1">
                <a:solidFill>
                  <a:schemeClr val="tx1"/>
                </a:solidFill>
              </a:rPr>
              <a:t>Квест</a:t>
            </a:r>
            <a:r>
              <a:rPr lang="ru-RU" sz="1200" dirty="0">
                <a:solidFill>
                  <a:schemeClr val="tx1"/>
                </a:solidFill>
              </a:rPr>
              <a:t> «Моей семье – мое почтение»</a:t>
            </a:r>
          </a:p>
          <a:p>
            <a:pPr eaLnBrk="1" hangingPunct="1">
              <a:defRPr/>
            </a:pPr>
            <a:r>
              <a:rPr lang="ru-RU" sz="1200" dirty="0">
                <a:solidFill>
                  <a:schemeClr val="tx1"/>
                </a:solidFill>
              </a:rPr>
              <a:t>Выставки «Увлечения моей семьи», «Моя мама», «Мой папа»</a:t>
            </a:r>
          </a:p>
          <a:p>
            <a:pPr eaLnBrk="1" hangingPunct="1">
              <a:defRPr/>
            </a:pPr>
            <a:r>
              <a:rPr lang="ru-RU" sz="1200" dirty="0">
                <a:solidFill>
                  <a:schemeClr val="tx1"/>
                </a:solidFill>
              </a:rPr>
              <a:t>Семейная гостиная, детско-родительские встречи </a:t>
            </a:r>
          </a:p>
          <a:p>
            <a:pPr eaLnBrk="1" hangingPunct="1">
              <a:defRPr/>
            </a:pPr>
            <a:r>
              <a:rPr lang="ru-RU" sz="1200" dirty="0">
                <a:solidFill>
                  <a:schemeClr val="tx1"/>
                </a:solidFill>
              </a:rPr>
              <a:t>Смотр строя и песни</a:t>
            </a:r>
          </a:p>
        </p:txBody>
      </p:sp>
      <p:sp>
        <p:nvSpPr>
          <p:cNvPr id="26" name="Прямоугольник 25"/>
          <p:cNvSpPr/>
          <p:nvPr/>
        </p:nvSpPr>
        <p:spPr>
          <a:xfrm>
            <a:off x="3779838" y="3716338"/>
            <a:ext cx="2808287" cy="1127125"/>
          </a:xfrm>
          <a:prstGeom prst="rect">
            <a:avLst/>
          </a:prstGeom>
          <a:solidFill>
            <a:schemeClr val="accent1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dirty="0">
                <a:solidFill>
                  <a:schemeClr val="tx1"/>
                </a:solidFill>
              </a:rPr>
              <a:t>1раз в четверть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5580063" y="1901825"/>
            <a:ext cx="3106737" cy="1614488"/>
          </a:xfrm>
          <a:prstGeom prst="rect">
            <a:avLst/>
          </a:prstGeom>
          <a:solidFill>
            <a:srgbClr val="ACACC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dirty="0">
                <a:solidFill>
                  <a:schemeClr val="tx1"/>
                </a:solidFill>
              </a:rPr>
              <a:t>Метод </a:t>
            </a:r>
          </a:p>
          <a:p>
            <a:pPr algn="ctr" eaLnBrk="1" hangingPunct="1">
              <a:defRPr/>
            </a:pPr>
            <a:r>
              <a:rPr lang="ru-RU" dirty="0">
                <a:solidFill>
                  <a:schemeClr val="tx1"/>
                </a:solidFill>
              </a:rPr>
              <a:t>наблюдение </a:t>
            </a:r>
          </a:p>
        </p:txBody>
      </p:sp>
      <p:sp>
        <p:nvSpPr>
          <p:cNvPr id="17423" name="Прямоугольник 1"/>
          <p:cNvSpPr>
            <a:spLocks noChangeArrowheads="1"/>
          </p:cNvSpPr>
          <p:nvPr/>
        </p:nvSpPr>
        <p:spPr bwMode="auto">
          <a:xfrm rot="10800000" flipV="1">
            <a:off x="2123728" y="5138035"/>
            <a:ext cx="6840760" cy="1261884"/>
          </a:xfrm>
          <a:prstGeom prst="rect">
            <a:avLst/>
          </a:prstGeom>
          <a:ln/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 eaLnBrk="1" hangingPunct="1">
              <a:defRPr/>
            </a:pPr>
            <a:r>
              <a:rPr lang="ru-RU" altLang="ru-RU" sz="2800" dirty="0"/>
              <a:t> </a:t>
            </a:r>
            <a:r>
              <a:rPr lang="ru-RU" altLang="ru-RU" sz="1600" dirty="0"/>
              <a:t>Родители участвуют в запланированных встречах, </a:t>
            </a:r>
          </a:p>
          <a:p>
            <a:pPr algn="ctr" eaLnBrk="1" hangingPunct="1">
              <a:defRPr/>
            </a:pPr>
            <a:r>
              <a:rPr lang="ru-RU" altLang="ru-RU" sz="1600" dirty="0"/>
              <a:t>инициируют детско-родительские встречи на уровне класса (1 раз в четверть), поддерживают инициативу ребенка, классного </a:t>
            </a:r>
            <a:r>
              <a:rPr lang="ru-RU" altLang="ru-RU" sz="1600" dirty="0" smtClean="0"/>
              <a:t>руководителя</a:t>
            </a:r>
            <a:r>
              <a:rPr lang="en-US" altLang="ru-RU" sz="1600" dirty="0" smtClean="0"/>
              <a:t> </a:t>
            </a:r>
            <a:r>
              <a:rPr lang="ru-RU" altLang="ru-RU" sz="1600" dirty="0" smtClean="0"/>
              <a:t>в </a:t>
            </a:r>
            <a:r>
              <a:rPr lang="ru-RU" altLang="ru-RU" sz="1600" dirty="0"/>
              <a:t>проведении совместной активной деятельности.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5">
              <a:lumMod val="90000"/>
            </a:schemeClr>
          </a:solidFill>
        </p:spPr>
        <p:txBody>
          <a:bodyPr/>
          <a:lstStyle/>
          <a:p>
            <a:pPr>
              <a:defRPr/>
            </a:pPr>
            <a:r>
              <a:rPr lang="ru-RU" dirty="0" smtClean="0"/>
              <a:t> </a:t>
            </a:r>
            <a:r>
              <a:rPr lang="ru-RU" sz="3200" dirty="0" smtClean="0">
                <a:solidFill>
                  <a:srgbClr val="0070C0"/>
                </a:solidFill>
              </a:rPr>
              <a:t>Веревочный курс</a:t>
            </a:r>
          </a:p>
        </p:txBody>
      </p:sp>
      <p:pic>
        <p:nvPicPr>
          <p:cNvPr id="19459" name="Picture 4" descr="C:\Users\petrova-ek\Desktop\фото в пермь\фото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/>
          </a:blip>
          <a:srcRect/>
          <a:stretch>
            <a:fillRect/>
          </a:stretch>
        </p:blipFill>
        <p:spPr>
          <a:xfrm>
            <a:off x="539552" y="1988840"/>
            <a:ext cx="3348911" cy="4465215"/>
          </a:xfrm>
          <a:effectLst>
            <a:softEdge rad="112500"/>
          </a:effectLst>
        </p:spPr>
      </p:pic>
      <p:pic>
        <p:nvPicPr>
          <p:cNvPr id="19460" name="Picture 5" descr="C:\Users\petrova-ek\Desktop\фото в пермь\фото2.jpg"/>
          <p:cNvPicPr>
            <a:picLocks noChangeAspect="1" noChangeArrowheads="1"/>
          </p:cNvPicPr>
          <p:nvPr/>
        </p:nvPicPr>
        <p:blipFill>
          <a:blip r:embed="rId3" cstate="print">
            <a:extLst/>
          </a:blip>
          <a:srcRect/>
          <a:stretch>
            <a:fillRect/>
          </a:stretch>
        </p:blipFill>
        <p:spPr bwMode="auto">
          <a:xfrm>
            <a:off x="5076056" y="1844824"/>
            <a:ext cx="3509064" cy="4681115"/>
          </a:xfrm>
          <a:prstGeom prst="rect">
            <a:avLst/>
          </a:prstGeom>
          <a:ln>
            <a:noFill/>
          </a:ln>
          <a:effectLst>
            <a:softEdge rad="112500"/>
          </a:effectLst>
          <a:ex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684213" y="115888"/>
            <a:ext cx="8064500" cy="1765300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>
                <a:solidFill>
                  <a:schemeClr val="tx1">
                    <a:lumMod val="85000"/>
                    <a:lumOff val="15000"/>
                  </a:schemeClr>
                </a:solidFill>
              </a:rPr>
              <a:t/>
            </a:r>
            <a:br>
              <a:rPr lang="ru-RU" dirty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r>
              <a:rPr lang="ru-RU" sz="2200" dirty="0">
                <a:solidFill>
                  <a:schemeClr val="accent2"/>
                </a:solidFill>
              </a:rPr>
              <a:t>II. ТРЕБОВАНИЯ К РЕЗУЛЬТАТАМ ОСВОЕНИЯ ОСНОВНОЙ ОБРАЗОВАТЕЛЬНОЙ ПРОГРАММЫ НАЧАЛЬНОГО ОБЩЕГО ОБРАЗОВАНИЯ</a:t>
            </a:r>
            <a:r>
              <a:rPr lang="ru-RU" sz="2200" dirty="0">
                <a:solidFill>
                  <a:srgbClr val="002060"/>
                </a:solidFill>
              </a:rPr>
              <a:t/>
            </a:r>
            <a:br>
              <a:rPr lang="ru-RU" sz="2200" dirty="0">
                <a:solidFill>
                  <a:srgbClr val="002060"/>
                </a:solidFill>
              </a:rPr>
            </a:b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4099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67544" y="1412776"/>
            <a:ext cx="8424863" cy="522763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C:\Users\petrova-ek\Desktop\фото в пермь\фото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95288" y="333375"/>
            <a:ext cx="4416425" cy="3311525"/>
          </a:xfrm>
          <a:noFill/>
        </p:spPr>
      </p:pic>
      <p:pic>
        <p:nvPicPr>
          <p:cNvPr id="19459" name="Picture 3" descr="C:\Users\petrova-ek\Desktop\фото в пермь\фото 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24225" y="3716338"/>
            <a:ext cx="5157788" cy="2881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4" name="TextBox 4"/>
          <p:cNvSpPr txBox="1">
            <a:spLocks noChangeArrowheads="1"/>
          </p:cNvSpPr>
          <p:nvPr/>
        </p:nvSpPr>
        <p:spPr bwMode="auto">
          <a:xfrm>
            <a:off x="5364163" y="1628775"/>
            <a:ext cx="3384550" cy="1570038"/>
          </a:xfrm>
          <a:prstGeom prst="rect">
            <a:avLst/>
          </a:prstGeom>
          <a:solidFill>
            <a:schemeClr val="accent5">
              <a:lumMod val="90000"/>
            </a:schemeClr>
          </a:solidFill>
          <a:ln>
            <a:noFill/>
          </a:ln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ctr">
              <a:defRPr/>
            </a:pPr>
            <a:r>
              <a:rPr lang="ru-RU" dirty="0" smtClean="0"/>
              <a:t> </a:t>
            </a:r>
            <a:r>
              <a:rPr lang="ru-RU" sz="3200" dirty="0" smtClean="0">
                <a:solidFill>
                  <a:srgbClr val="0070C0"/>
                </a:solidFill>
              </a:rPr>
              <a:t>Детско-родительские встречи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116632"/>
            <a:ext cx="6403144" cy="864096"/>
          </a:xfrm>
          <a:solidFill>
            <a:schemeClr val="accent5">
              <a:lumMod val="75000"/>
            </a:schemeClr>
          </a:solidFill>
        </p:spPr>
        <p:txBody>
          <a:bodyPr/>
          <a:lstStyle/>
          <a:p>
            <a:r>
              <a:rPr lang="ru-RU" sz="2400" b="1" smtClean="0">
                <a:solidFill>
                  <a:srgbClr val="0070C0"/>
                </a:solidFill>
              </a:rPr>
              <a:t> Семейный </a:t>
            </a:r>
            <a:r>
              <a:rPr lang="ru-RU" sz="2400" b="1" dirty="0" smtClean="0">
                <a:solidFill>
                  <a:srgbClr val="0070C0"/>
                </a:solidFill>
              </a:rPr>
              <a:t>Арбат</a:t>
            </a:r>
            <a:endParaRPr lang="ru-RU" sz="2400" b="1" dirty="0">
              <a:solidFill>
                <a:srgbClr val="0070C0"/>
              </a:solidFill>
            </a:endParaRPr>
          </a:p>
        </p:txBody>
      </p:sp>
      <p:pic>
        <p:nvPicPr>
          <p:cNvPr id="50179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299" y="836712"/>
            <a:ext cx="3026139" cy="226960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0180" name="Picture 4" descr="C:\Users\Ekaterina\Desktop\Новая папка (4)\IMG_20120102_05035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3717032"/>
            <a:ext cx="3637294" cy="272797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0181" name="Picture 5" descr="C:\Users\Ekaterina\Desktop\Новая папка (4)\OfluKIH9EBM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741" y="3267909"/>
            <a:ext cx="2443075" cy="325743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0182" name="Picture 6" descr="C:\Users\Ekaterina\Desktop\Новая папка (4)\IMG_20120102_053415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0232" y="975035"/>
            <a:ext cx="2232248" cy="297633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0183" name="Picture 7" descr="C:\Users\Ekaterina\Desktop\Новая папка (4)\IMG_20120102_052111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52006" y="3861048"/>
            <a:ext cx="1890210" cy="252028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0184" name="Picture 8" descr="C:\Users\Ekaterina\Desktop\Новая папка (4)\IMG_20120102_053946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920" y="1052736"/>
            <a:ext cx="1728192" cy="230425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54767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Заголовок 1"/>
          <p:cNvSpPr>
            <a:spLocks noGrp="1"/>
          </p:cNvSpPr>
          <p:nvPr>
            <p:ph type="title"/>
          </p:nvPr>
        </p:nvSpPr>
        <p:spPr>
          <a:xfrm>
            <a:off x="827088" y="0"/>
            <a:ext cx="7631112" cy="1340768"/>
          </a:xfrm>
        </p:spPr>
        <p:txBody>
          <a:bodyPr/>
          <a:lstStyle/>
          <a:p>
            <a:r>
              <a:rPr lang="ru-RU" altLang="ru-RU" sz="2000" b="1" dirty="0" smtClean="0">
                <a:solidFill>
                  <a:schemeClr val="accent2"/>
                </a:solidFill>
              </a:rPr>
              <a:t>Анкета для обучающихся </a:t>
            </a:r>
            <a:br>
              <a:rPr lang="ru-RU" altLang="ru-RU" sz="2000" b="1" dirty="0" smtClean="0">
                <a:solidFill>
                  <a:schemeClr val="accent2"/>
                </a:solidFill>
              </a:rPr>
            </a:br>
            <a:r>
              <a:rPr lang="ru-RU" altLang="ru-RU" sz="2000" b="1" dirty="0" smtClean="0">
                <a:solidFill>
                  <a:schemeClr val="accent2"/>
                </a:solidFill>
              </a:rPr>
              <a:t>«Проявление уважения»</a:t>
            </a:r>
            <a:br>
              <a:rPr lang="ru-RU" altLang="ru-RU" sz="2000" b="1" dirty="0" smtClean="0">
                <a:solidFill>
                  <a:schemeClr val="accent2"/>
                </a:solidFill>
              </a:rPr>
            </a:br>
            <a:r>
              <a:rPr lang="ru-RU" altLang="ru-RU" sz="2000" b="1" dirty="0" smtClean="0">
                <a:solidFill>
                  <a:schemeClr val="accent2"/>
                </a:solidFill>
              </a:rPr>
              <a:t>«Дорогой друг! Ответь на предложенные ниже вопросы»</a:t>
            </a:r>
            <a:endParaRPr lang="ru-RU" altLang="ru-RU" sz="2000" dirty="0" smtClean="0">
              <a:solidFill>
                <a:schemeClr val="accent2"/>
              </a:solidFill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</p:nvPr>
        </p:nvGraphicFramePr>
        <p:xfrm>
          <a:off x="539750" y="1557338"/>
          <a:ext cx="8136707" cy="5002598"/>
        </p:xfrm>
        <a:graphic>
          <a:graphicData uri="http://schemas.openxmlformats.org/drawingml/2006/table">
            <a:tbl>
              <a:tblPr firstRow="1" firstCol="1" bandRow="1">
                <a:tableStyleId>{8A107856-5554-42FB-B03E-39F5DBC370BA}</a:tableStyleId>
              </a:tblPr>
              <a:tblGrid>
                <a:gridCol w="624788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3604488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494622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659733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659733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852125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  <a:gridCol w="583638">
                  <a:extLst>
                    <a:ext uri="{9D8B030D-6E8A-4147-A177-3AD203B41FA5}">
                      <a16:colId xmlns="" xmlns:a16="http://schemas.microsoft.com/office/drawing/2014/main" val="20006"/>
                    </a:ext>
                  </a:extLst>
                </a:gridCol>
                <a:gridCol w="657580">
                  <a:extLst>
                    <a:ext uri="{9D8B030D-6E8A-4147-A177-3AD203B41FA5}">
                      <a16:colId xmlns="" xmlns:a16="http://schemas.microsoft.com/office/drawing/2014/main" val="20007"/>
                    </a:ext>
                  </a:extLst>
                </a:gridCol>
              </a:tblGrid>
              <a:tr h="589713">
                <a:tc rowSpan="2">
                  <a:txBody>
                    <a:bodyPr/>
                    <a:lstStyle/>
                    <a:p>
                      <a:pPr algn="ctr">
                        <a:spcAft>
                          <a:spcPts val="675"/>
                        </a:spcAft>
                      </a:pPr>
                      <a:r>
                        <a:rPr lang="ru-RU" sz="1400" dirty="0">
                          <a:effectLst/>
                        </a:rPr>
                        <a:t>№</a:t>
                      </a:r>
                      <a:endParaRPr lang="ru-RU" sz="1400" dirty="0">
                        <a:effectLst/>
                        <a:latin typeface="Calibri"/>
                        <a:ea typeface="Times New Roman"/>
                      </a:endParaRPr>
                    </a:p>
                  </a:txBody>
                  <a:tcPr marL="68581" marR="68581" marT="0" marB="0"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675"/>
                        </a:spcAft>
                      </a:pPr>
                      <a:r>
                        <a:rPr lang="ru-RU" sz="1400">
                          <a:effectLst/>
                        </a:rPr>
                        <a:t> Вопросы</a:t>
                      </a:r>
                      <a:endParaRPr lang="ru-RU" sz="1400">
                        <a:effectLst/>
                        <a:latin typeface="Calibri"/>
                        <a:ea typeface="Times New Roman"/>
                      </a:endParaRPr>
                    </a:p>
                  </a:txBody>
                  <a:tcPr marL="68581" marR="68581" marT="0" marB="0"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ru-RU" sz="1400">
                          <a:effectLst/>
                        </a:rPr>
                        <a:t>Варианты ответов</a:t>
                      </a:r>
                      <a:endParaRPr lang="ru-RU" sz="1400">
                        <a:effectLst/>
                        <a:latin typeface="Calibri"/>
                        <a:ea typeface="Times New Roman"/>
                      </a:endParaRPr>
                    </a:p>
                  </a:txBody>
                  <a:tcPr marL="68581" marR="68581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lang="ru-RU" sz="1400">
                          <a:effectLst/>
                        </a:rPr>
                        <a:t>Возраст</a:t>
                      </a:r>
                      <a:endParaRPr lang="ru-RU" sz="1400">
                        <a:effectLst/>
                        <a:latin typeface="Calibri"/>
                        <a:ea typeface="Times New Roman"/>
                      </a:endParaRPr>
                    </a:p>
                  </a:txBody>
                  <a:tcPr marL="68581" marR="68581" marT="0" marB="0"/>
                </a:tc>
                <a:tc rowSpan="2">
                  <a:txBody>
                    <a:bodyPr/>
                    <a:lstStyle/>
                    <a:p>
                      <a:r>
                        <a:rPr lang="ru-RU" sz="1400">
                          <a:effectLst/>
                        </a:rPr>
                        <a:t>Пол</a:t>
                      </a:r>
                      <a:endParaRPr lang="ru-RU" sz="1400">
                        <a:effectLst/>
                        <a:latin typeface="Calibri"/>
                        <a:ea typeface="Times New Roman"/>
                      </a:endParaRPr>
                    </a:p>
                  </a:txBody>
                  <a:tcPr marL="68581" marR="68581" marT="0" marB="0"/>
                </a:tc>
                <a:tc rowSpan="2">
                  <a:txBody>
                    <a:bodyPr/>
                    <a:lstStyle/>
                    <a:p>
                      <a:r>
                        <a:rPr lang="ru-RU" sz="1400">
                          <a:effectLst/>
                        </a:rPr>
                        <a:t>Класс</a:t>
                      </a:r>
                      <a:endParaRPr lang="ru-RU" sz="1400">
                        <a:effectLst/>
                        <a:latin typeface="Calibri"/>
                        <a:ea typeface="Times New Roman"/>
                      </a:endParaRPr>
                    </a:p>
                  </a:txBody>
                  <a:tcPr marL="68581" marR="68581" marT="0" marB="0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45655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>
                          <a:effectLst/>
                        </a:rPr>
                        <a:t>да</a:t>
                      </a:r>
                      <a:endParaRPr lang="ru-RU" sz="1400">
                        <a:effectLst/>
                        <a:latin typeface="Calibri"/>
                        <a:ea typeface="Times New Roman"/>
                      </a:endParaRPr>
                    </a:p>
                  </a:txBody>
                  <a:tcPr marL="68581" marR="68581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>
                          <a:effectLst/>
                        </a:rPr>
                        <a:t>нет</a:t>
                      </a:r>
                      <a:endParaRPr lang="ru-RU" sz="1400">
                        <a:effectLst/>
                        <a:latin typeface="Calibri"/>
                        <a:ea typeface="Times New Roman"/>
                      </a:endParaRPr>
                    </a:p>
                  </a:txBody>
                  <a:tcPr marL="68581" marR="68581" marT="0" marB="0"/>
                </a:tc>
                <a:tc>
                  <a:txBody>
                    <a:bodyPr/>
                    <a:lstStyle/>
                    <a:p>
                      <a:r>
                        <a:rPr lang="ru-RU" sz="1400">
                          <a:effectLst/>
                        </a:rPr>
                        <a:t>редко</a:t>
                      </a:r>
                      <a:endParaRPr lang="ru-RU" sz="1400">
                        <a:effectLst/>
                        <a:latin typeface="Calibri"/>
                        <a:ea typeface="Times New Roman"/>
                      </a:endParaRPr>
                    </a:p>
                  </a:txBody>
                  <a:tcPr marL="68581" marR="68581" marT="0" marB="0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393177">
                <a:tc>
                  <a:txBody>
                    <a:bodyPr/>
                    <a:lstStyle/>
                    <a:p>
                      <a:pPr algn="ctr">
                        <a:spcAft>
                          <a:spcPts val="675"/>
                        </a:spcAft>
                      </a:pPr>
                      <a:r>
                        <a:rPr lang="ru-RU" sz="1400">
                          <a:effectLst/>
                        </a:rPr>
                        <a:t>1.</a:t>
                      </a:r>
                      <a:endParaRPr lang="ru-RU" sz="1400">
                        <a:effectLst/>
                        <a:latin typeface="Calibri"/>
                        <a:ea typeface="Times New Roman"/>
                      </a:endParaRPr>
                    </a:p>
                  </a:txBody>
                  <a:tcPr marL="68581" marR="68581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675"/>
                        </a:spcAft>
                      </a:pPr>
                      <a:r>
                        <a:rPr lang="ru-RU" sz="1400" dirty="0">
                          <a:effectLst/>
                        </a:rPr>
                        <a:t>Прислушиваешься ли   ты к советам старших?</a:t>
                      </a:r>
                      <a:endParaRPr lang="ru-RU" sz="1800" b="1" dirty="0">
                        <a:effectLst/>
                        <a:latin typeface="Calibri"/>
                        <a:ea typeface="Times New Roman"/>
                      </a:endParaRPr>
                    </a:p>
                  </a:txBody>
                  <a:tcPr marL="68581" marR="68581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75"/>
                        </a:spcAft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Calibri"/>
                        <a:ea typeface="Times New Roman"/>
                      </a:endParaRPr>
                    </a:p>
                  </a:txBody>
                  <a:tcPr marL="68581" marR="68581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75"/>
                        </a:spcAft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Calibri"/>
                        <a:ea typeface="Times New Roman"/>
                      </a:endParaRPr>
                    </a:p>
                  </a:txBody>
                  <a:tcPr marL="68581" marR="68581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75"/>
                        </a:spcAft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Calibri"/>
                        <a:ea typeface="Times New Roman"/>
                      </a:endParaRPr>
                    </a:p>
                  </a:txBody>
                  <a:tcPr marL="68581" marR="68581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75"/>
                        </a:spcAft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Calibri"/>
                        <a:ea typeface="Times New Roman"/>
                      </a:endParaRPr>
                    </a:p>
                  </a:txBody>
                  <a:tcPr marL="68581" marR="68581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75"/>
                        </a:spcAft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Calibri"/>
                        <a:ea typeface="Times New Roman"/>
                      </a:endParaRPr>
                    </a:p>
                  </a:txBody>
                  <a:tcPr marL="68581" marR="68581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75"/>
                        </a:spcAft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Calibri"/>
                        <a:ea typeface="Times New Roman"/>
                      </a:endParaRPr>
                    </a:p>
                  </a:txBody>
                  <a:tcPr marL="68581" marR="68581" marT="0" marB="0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334805">
                <a:tc>
                  <a:txBody>
                    <a:bodyPr/>
                    <a:lstStyle/>
                    <a:p>
                      <a:pPr algn="ctr">
                        <a:spcAft>
                          <a:spcPts val="675"/>
                        </a:spcAft>
                      </a:pPr>
                      <a:r>
                        <a:rPr lang="ru-RU" sz="1400">
                          <a:effectLst/>
                        </a:rPr>
                        <a:t>2.</a:t>
                      </a:r>
                      <a:endParaRPr lang="ru-RU" sz="1400">
                        <a:effectLst/>
                        <a:latin typeface="Calibri"/>
                        <a:ea typeface="Times New Roman"/>
                      </a:endParaRPr>
                    </a:p>
                  </a:txBody>
                  <a:tcPr marL="68581" marR="68581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675"/>
                        </a:spcAft>
                      </a:pPr>
                      <a:r>
                        <a:rPr lang="ru-RU" sz="1400" dirty="0">
                          <a:effectLst/>
                        </a:rPr>
                        <a:t>Подчиняешься  ли  ты семейным правилам?</a:t>
                      </a:r>
                      <a:endParaRPr lang="ru-RU" sz="1800" b="1" dirty="0">
                        <a:effectLst/>
                        <a:latin typeface="Calibri"/>
                        <a:ea typeface="Times New Roman"/>
                      </a:endParaRPr>
                    </a:p>
                  </a:txBody>
                  <a:tcPr marL="68581" marR="68581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75"/>
                        </a:spcAft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Calibri"/>
                        <a:ea typeface="Times New Roman"/>
                      </a:endParaRPr>
                    </a:p>
                  </a:txBody>
                  <a:tcPr marL="68581" marR="68581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75"/>
                        </a:spcAft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Calibri"/>
                        <a:ea typeface="Times New Roman"/>
                      </a:endParaRPr>
                    </a:p>
                  </a:txBody>
                  <a:tcPr marL="68581" marR="68581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75"/>
                        </a:spcAft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Calibri"/>
                        <a:ea typeface="Times New Roman"/>
                      </a:endParaRPr>
                    </a:p>
                  </a:txBody>
                  <a:tcPr marL="68581" marR="68581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75"/>
                        </a:spcAft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Calibri"/>
                        <a:ea typeface="Times New Roman"/>
                      </a:endParaRPr>
                    </a:p>
                  </a:txBody>
                  <a:tcPr marL="68581" marR="68581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75"/>
                        </a:spcAft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Calibri"/>
                        <a:ea typeface="Times New Roman"/>
                      </a:endParaRPr>
                    </a:p>
                  </a:txBody>
                  <a:tcPr marL="68581" marR="68581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75"/>
                        </a:spcAft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Calibri"/>
                        <a:ea typeface="Times New Roman"/>
                      </a:endParaRPr>
                    </a:p>
                  </a:txBody>
                  <a:tcPr marL="68581" marR="68581" marT="0" marB="0"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673187">
                <a:tc>
                  <a:txBody>
                    <a:bodyPr/>
                    <a:lstStyle/>
                    <a:p>
                      <a:pPr algn="ctr">
                        <a:spcAft>
                          <a:spcPts val="675"/>
                        </a:spcAft>
                      </a:pPr>
                      <a:r>
                        <a:rPr lang="ru-RU" sz="1400">
                          <a:effectLst/>
                        </a:rPr>
                        <a:t>3.</a:t>
                      </a:r>
                      <a:endParaRPr lang="ru-RU" sz="1400">
                        <a:effectLst/>
                        <a:latin typeface="Calibri"/>
                        <a:ea typeface="Times New Roman"/>
                      </a:endParaRPr>
                    </a:p>
                  </a:txBody>
                  <a:tcPr marL="68581" marR="68581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675"/>
                        </a:spcAft>
                      </a:pPr>
                      <a:r>
                        <a:rPr lang="ru-RU" sz="1400" dirty="0">
                          <a:effectLst/>
                        </a:rPr>
                        <a:t>Не перебиваешь ли ты во время разговора родителей, братьев, сестёр ?</a:t>
                      </a:r>
                      <a:endParaRPr lang="ru-RU" sz="1800" b="1" dirty="0">
                        <a:effectLst/>
                        <a:latin typeface="Calibri"/>
                        <a:ea typeface="Times New Roman"/>
                      </a:endParaRPr>
                    </a:p>
                  </a:txBody>
                  <a:tcPr marL="68581" marR="68581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75"/>
                        </a:spcAft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Calibri"/>
                        <a:ea typeface="Times New Roman"/>
                      </a:endParaRPr>
                    </a:p>
                  </a:txBody>
                  <a:tcPr marL="68581" marR="68581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75"/>
                        </a:spcAft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Calibri"/>
                        <a:ea typeface="Times New Roman"/>
                      </a:endParaRPr>
                    </a:p>
                  </a:txBody>
                  <a:tcPr marL="68581" marR="68581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75"/>
                        </a:spcAft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Calibri"/>
                        <a:ea typeface="Times New Roman"/>
                      </a:endParaRPr>
                    </a:p>
                  </a:txBody>
                  <a:tcPr marL="68581" marR="68581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75"/>
                        </a:spcAft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Calibri"/>
                        <a:ea typeface="Times New Roman"/>
                      </a:endParaRPr>
                    </a:p>
                  </a:txBody>
                  <a:tcPr marL="68581" marR="68581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75"/>
                        </a:spcAft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Calibri"/>
                        <a:ea typeface="Times New Roman"/>
                      </a:endParaRPr>
                    </a:p>
                  </a:txBody>
                  <a:tcPr marL="68581" marR="68581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75"/>
                        </a:spcAft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Calibri"/>
                        <a:ea typeface="Times New Roman"/>
                      </a:endParaRPr>
                    </a:p>
                  </a:txBody>
                  <a:tcPr marL="68581" marR="68581" marT="0" marB="0"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594913">
                <a:tc>
                  <a:txBody>
                    <a:bodyPr/>
                    <a:lstStyle/>
                    <a:p>
                      <a:pPr algn="ctr">
                        <a:spcAft>
                          <a:spcPts val="675"/>
                        </a:spcAft>
                      </a:pPr>
                      <a:r>
                        <a:rPr lang="ru-RU" sz="1400">
                          <a:effectLst/>
                        </a:rPr>
                        <a:t>4</a:t>
                      </a:r>
                      <a:endParaRPr lang="ru-RU" sz="1400">
                        <a:effectLst/>
                        <a:latin typeface="Calibri"/>
                        <a:ea typeface="Times New Roman"/>
                      </a:endParaRPr>
                    </a:p>
                  </a:txBody>
                  <a:tcPr marL="68581" marR="68581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675"/>
                        </a:spcAft>
                      </a:pPr>
                      <a:r>
                        <a:rPr lang="ru-RU" sz="1400" dirty="0">
                          <a:effectLst/>
                        </a:rPr>
                        <a:t>Бывает, что ты грубо отвечаешь членам  своей семьи?</a:t>
                      </a:r>
                      <a:br>
                        <a:rPr lang="ru-RU" sz="1400" dirty="0">
                          <a:effectLst/>
                        </a:rPr>
                      </a:br>
                      <a:endParaRPr lang="ru-RU" sz="1800" b="1" dirty="0">
                        <a:effectLst/>
                        <a:latin typeface="Calibri"/>
                        <a:ea typeface="Times New Roman"/>
                      </a:endParaRPr>
                    </a:p>
                  </a:txBody>
                  <a:tcPr marL="68581" marR="68581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75"/>
                        </a:spcAft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Calibri"/>
                        <a:ea typeface="Times New Roman"/>
                      </a:endParaRPr>
                    </a:p>
                  </a:txBody>
                  <a:tcPr marL="68581" marR="68581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75"/>
                        </a:spcAft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Calibri"/>
                        <a:ea typeface="Times New Roman"/>
                      </a:endParaRPr>
                    </a:p>
                  </a:txBody>
                  <a:tcPr marL="68581" marR="68581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75"/>
                        </a:spcAft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Calibri"/>
                        <a:ea typeface="Times New Roman"/>
                      </a:endParaRPr>
                    </a:p>
                  </a:txBody>
                  <a:tcPr marL="68581" marR="68581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75"/>
                        </a:spcAft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Calibri"/>
                        <a:ea typeface="Times New Roman"/>
                      </a:endParaRPr>
                    </a:p>
                  </a:txBody>
                  <a:tcPr marL="68581" marR="68581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75"/>
                        </a:spcAft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Calibri"/>
                        <a:ea typeface="Times New Roman"/>
                      </a:endParaRPr>
                    </a:p>
                  </a:txBody>
                  <a:tcPr marL="68581" marR="68581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75"/>
                        </a:spcAft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Calibri"/>
                        <a:ea typeface="Times New Roman"/>
                      </a:endParaRPr>
                    </a:p>
                  </a:txBody>
                  <a:tcPr marL="68581" marR="68581" marT="0" marB="0"/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541945">
                <a:tc>
                  <a:txBody>
                    <a:bodyPr/>
                    <a:lstStyle/>
                    <a:p>
                      <a:pPr algn="ctr">
                        <a:spcAft>
                          <a:spcPts val="675"/>
                        </a:spcAft>
                      </a:pPr>
                      <a:r>
                        <a:rPr lang="ru-RU" sz="1400">
                          <a:effectLst/>
                        </a:rPr>
                        <a:t>5</a:t>
                      </a:r>
                      <a:endParaRPr lang="ru-RU" sz="1400">
                        <a:effectLst/>
                        <a:latin typeface="Calibri"/>
                        <a:ea typeface="Times New Roman"/>
                      </a:endParaRPr>
                    </a:p>
                  </a:txBody>
                  <a:tcPr marL="68581" marR="68581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675"/>
                        </a:spcAft>
                      </a:pPr>
                      <a:r>
                        <a:rPr lang="ru-RU" sz="1400" dirty="0">
                          <a:effectLst/>
                        </a:rPr>
                        <a:t>Часто ли  ты  споришь с членами своей семьи?</a:t>
                      </a:r>
                      <a:br>
                        <a:rPr lang="ru-RU" sz="1400" dirty="0">
                          <a:effectLst/>
                        </a:rPr>
                      </a:br>
                      <a:endParaRPr lang="ru-RU" sz="1800" b="1" dirty="0">
                        <a:effectLst/>
                        <a:latin typeface="Calibri"/>
                        <a:ea typeface="Times New Roman"/>
                      </a:endParaRPr>
                    </a:p>
                  </a:txBody>
                  <a:tcPr marL="68581" marR="68581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75"/>
                        </a:spcAft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Calibri"/>
                        <a:ea typeface="Times New Roman"/>
                      </a:endParaRPr>
                    </a:p>
                  </a:txBody>
                  <a:tcPr marL="68581" marR="68581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75"/>
                        </a:spcAft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Calibri"/>
                        <a:ea typeface="Times New Roman"/>
                      </a:endParaRPr>
                    </a:p>
                  </a:txBody>
                  <a:tcPr marL="68581" marR="68581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75"/>
                        </a:spcAft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Calibri"/>
                        <a:ea typeface="Times New Roman"/>
                      </a:endParaRPr>
                    </a:p>
                  </a:txBody>
                  <a:tcPr marL="68581" marR="68581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75"/>
                        </a:spcAft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Calibri"/>
                        <a:ea typeface="Times New Roman"/>
                      </a:endParaRPr>
                    </a:p>
                  </a:txBody>
                  <a:tcPr marL="68581" marR="68581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75"/>
                        </a:spcAft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Calibri"/>
                        <a:ea typeface="Times New Roman"/>
                      </a:endParaRPr>
                    </a:p>
                  </a:txBody>
                  <a:tcPr marL="68581" marR="68581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75"/>
                        </a:spcAft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Calibri"/>
                        <a:ea typeface="Times New Roman"/>
                      </a:endParaRPr>
                    </a:p>
                  </a:txBody>
                  <a:tcPr marL="68581" marR="68581" marT="0" marB="0"/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1027625">
                <a:tc>
                  <a:txBody>
                    <a:bodyPr/>
                    <a:lstStyle/>
                    <a:p>
                      <a:pPr algn="ctr">
                        <a:spcAft>
                          <a:spcPts val="675"/>
                        </a:spcAft>
                      </a:pPr>
                      <a:r>
                        <a:rPr lang="ru-RU" sz="1400" dirty="0">
                          <a:effectLst/>
                        </a:rPr>
                        <a:t>6</a:t>
                      </a:r>
                      <a:endParaRPr lang="ru-RU" sz="1400" dirty="0">
                        <a:effectLst/>
                        <a:latin typeface="Calibri"/>
                        <a:ea typeface="Times New Roman"/>
                      </a:endParaRPr>
                    </a:p>
                  </a:txBody>
                  <a:tcPr marL="68581" marR="68581" marT="0" marB="0"/>
                </a:tc>
                <a:tc>
                  <a:txBody>
                    <a:bodyPr/>
                    <a:lstStyle/>
                    <a:p>
                      <a:pPr marL="4572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</a:rPr>
                        <a:t>В </a:t>
                      </a:r>
                      <a:r>
                        <a:rPr lang="ru-RU" sz="1400" dirty="0">
                          <a:effectLst/>
                        </a:rPr>
                        <a:t>своей </a:t>
                      </a:r>
                      <a:r>
                        <a:rPr lang="ru-RU" sz="1400" dirty="0" smtClean="0">
                          <a:effectLst/>
                        </a:rPr>
                        <a:t>  </a:t>
                      </a:r>
                      <a:r>
                        <a:rPr lang="ru-RU" sz="1400" dirty="0">
                          <a:effectLst/>
                        </a:rPr>
                        <a:t>речи используешь ли ты вежливые слова </a:t>
                      </a:r>
                      <a:r>
                        <a:rPr lang="ru-RU" sz="1400" dirty="0" smtClean="0">
                          <a:effectLst/>
                        </a:rPr>
                        <a:t>?</a:t>
                      </a:r>
                      <a:endParaRPr lang="ru-RU" sz="1800" b="1" dirty="0">
                        <a:effectLst/>
                      </a:endParaRPr>
                    </a:p>
                  </a:txBody>
                  <a:tcPr marL="68581" marR="68581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75"/>
                        </a:spcAft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Calibri"/>
                        <a:ea typeface="Times New Roman"/>
                      </a:endParaRPr>
                    </a:p>
                  </a:txBody>
                  <a:tcPr marL="68581" marR="68581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75"/>
                        </a:spcAft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Calibri"/>
                        <a:ea typeface="Times New Roman"/>
                      </a:endParaRPr>
                    </a:p>
                  </a:txBody>
                  <a:tcPr marL="68581" marR="68581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75"/>
                        </a:spcAft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Calibri"/>
                        <a:ea typeface="Times New Roman"/>
                      </a:endParaRPr>
                    </a:p>
                  </a:txBody>
                  <a:tcPr marL="68581" marR="68581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75"/>
                        </a:spcAft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Calibri"/>
                        <a:ea typeface="Times New Roman"/>
                      </a:endParaRPr>
                    </a:p>
                  </a:txBody>
                  <a:tcPr marL="68581" marR="68581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75"/>
                        </a:spcAft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Calibri"/>
                        <a:ea typeface="Times New Roman"/>
                      </a:endParaRPr>
                    </a:p>
                  </a:txBody>
                  <a:tcPr marL="68581" marR="68581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75"/>
                        </a:spcAft>
                      </a:pPr>
                      <a:r>
                        <a:rPr lang="ru-RU" sz="1400" dirty="0">
                          <a:effectLst/>
                        </a:rPr>
                        <a:t> </a:t>
                      </a:r>
                      <a:endParaRPr lang="ru-RU" sz="1400" dirty="0">
                        <a:effectLst/>
                        <a:latin typeface="Calibri"/>
                        <a:ea typeface="Times New Roman"/>
                      </a:endParaRPr>
                    </a:p>
                  </a:txBody>
                  <a:tcPr marL="68581" marR="68581" marT="0" marB="0"/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dirty="0" smtClean="0">
                <a:solidFill>
                  <a:schemeClr val="accent2"/>
                </a:solidFill>
              </a:rPr>
              <a:t>Прислушиваешься ли   ты к советам старших?</a:t>
            </a:r>
            <a:r>
              <a:rPr lang="ru-RU" sz="2800" b="1" dirty="0" smtClean="0">
                <a:solidFill>
                  <a:schemeClr val="accent2"/>
                </a:solidFill>
                <a:latin typeface="Calibri" pitchFamily="34" charset="0"/>
                <a:cs typeface="Times New Roman" pitchFamily="18" charset="0"/>
              </a:rPr>
              <a:t/>
            </a:r>
            <a:br>
              <a:rPr lang="ru-RU" sz="2800" b="1" dirty="0" smtClean="0">
                <a:solidFill>
                  <a:schemeClr val="accent2"/>
                </a:solidFill>
                <a:latin typeface="Calibri" pitchFamily="34" charset="0"/>
                <a:cs typeface="Times New Roman" pitchFamily="18" charset="0"/>
              </a:rPr>
            </a:br>
            <a:endParaRPr lang="ru-RU" sz="2800" dirty="0" smtClean="0">
              <a:solidFill>
                <a:schemeClr val="accent2"/>
              </a:solidFill>
            </a:endParaRPr>
          </a:p>
        </p:txBody>
      </p:sp>
      <p:graphicFrame>
        <p:nvGraphicFramePr>
          <p:cNvPr id="21507" name="Объект 3"/>
          <p:cNvGraphicFramePr>
            <a:graphicFrameLocks noGrp="1"/>
          </p:cNvGraphicFramePr>
          <p:nvPr>
            <p:ph idx="1"/>
          </p:nvPr>
        </p:nvGraphicFramePr>
        <p:xfrm>
          <a:off x="636588" y="1930400"/>
          <a:ext cx="7870825" cy="4216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26" name="Диаграмма" r:id="rId4" imgW="7877141" imgH="4219598" progId="Excel.Chart.8">
                  <p:embed/>
                </p:oleObj>
              </mc:Choice>
              <mc:Fallback>
                <p:oleObj name="Диаграмма" r:id="rId4" imgW="7877141" imgH="4219598" progId="Excel.Chart.8">
                  <p:embed/>
                  <p:pic>
                    <p:nvPicPr>
                      <p:cNvPr id="0" name="Объект 3"/>
                      <p:cNvPicPr>
                        <a:picLocks noGrp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6588" y="1930400"/>
                        <a:ext cx="7870825" cy="42164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smtClean="0">
                <a:solidFill>
                  <a:schemeClr val="accent2"/>
                </a:solidFill>
              </a:rPr>
              <a:t>Подчиняешься  ли  ты семейным правилам?</a:t>
            </a:r>
            <a:r>
              <a:rPr lang="ru-RU" sz="2800" b="1" smtClean="0">
                <a:solidFill>
                  <a:schemeClr val="accent2"/>
                </a:solidFill>
                <a:latin typeface="Calibri" pitchFamily="34" charset="0"/>
                <a:cs typeface="Times New Roman" pitchFamily="18" charset="0"/>
              </a:rPr>
              <a:t/>
            </a:r>
            <a:br>
              <a:rPr lang="ru-RU" sz="2800" b="1" smtClean="0">
                <a:solidFill>
                  <a:schemeClr val="accent2"/>
                </a:solidFill>
                <a:latin typeface="Calibri" pitchFamily="34" charset="0"/>
                <a:cs typeface="Times New Roman" pitchFamily="18" charset="0"/>
              </a:rPr>
            </a:br>
            <a:endParaRPr lang="ru-RU" sz="2800" smtClean="0">
              <a:solidFill>
                <a:schemeClr val="accent2"/>
              </a:solidFill>
            </a:endParaRPr>
          </a:p>
        </p:txBody>
      </p:sp>
      <p:graphicFrame>
        <p:nvGraphicFramePr>
          <p:cNvPr id="22531" name="Объект 3"/>
          <p:cNvGraphicFramePr>
            <a:graphicFrameLocks noGrp="1"/>
          </p:cNvGraphicFramePr>
          <p:nvPr>
            <p:ph idx="1"/>
          </p:nvPr>
        </p:nvGraphicFramePr>
        <p:xfrm>
          <a:off x="636588" y="1930400"/>
          <a:ext cx="7870825" cy="4216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550" name="Диаграмма" r:id="rId3" imgW="7877141" imgH="4219598" progId="Excel.Chart.8">
                  <p:embed/>
                </p:oleObj>
              </mc:Choice>
              <mc:Fallback>
                <p:oleObj name="Диаграмма" r:id="rId3" imgW="7877141" imgH="4219598" progId="Excel.Chart.8">
                  <p:embed/>
                  <p:pic>
                    <p:nvPicPr>
                      <p:cNvPr id="0" name="Объект 3"/>
                      <p:cNvPicPr>
                        <a:picLocks noGrp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6588" y="1930400"/>
                        <a:ext cx="7870825" cy="42164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dirty="0" smtClean="0">
                <a:solidFill>
                  <a:schemeClr val="accent2"/>
                </a:solidFill>
              </a:rPr>
              <a:t>Не перебиваешь ли ты во время разговора родителей, братьев, сестёр ?</a:t>
            </a:r>
            <a:r>
              <a:rPr lang="ru-RU" sz="2800" b="1" dirty="0" smtClean="0">
                <a:solidFill>
                  <a:schemeClr val="accent2"/>
                </a:solidFill>
                <a:latin typeface="Calibri" pitchFamily="34" charset="0"/>
                <a:cs typeface="Times New Roman" pitchFamily="18" charset="0"/>
              </a:rPr>
              <a:t/>
            </a:r>
            <a:br>
              <a:rPr lang="ru-RU" sz="2800" b="1" dirty="0" smtClean="0">
                <a:solidFill>
                  <a:schemeClr val="accent2"/>
                </a:solidFill>
                <a:latin typeface="Calibri" pitchFamily="34" charset="0"/>
                <a:cs typeface="Times New Roman" pitchFamily="18" charset="0"/>
              </a:rPr>
            </a:br>
            <a:endParaRPr lang="ru-RU" sz="2800" dirty="0" smtClean="0">
              <a:solidFill>
                <a:schemeClr val="accent2"/>
              </a:solidFill>
            </a:endParaRPr>
          </a:p>
        </p:txBody>
      </p:sp>
      <p:graphicFrame>
        <p:nvGraphicFramePr>
          <p:cNvPr id="23555" name="Объект 3"/>
          <p:cNvGraphicFramePr>
            <a:graphicFrameLocks noGrp="1"/>
          </p:cNvGraphicFramePr>
          <p:nvPr>
            <p:ph idx="1"/>
          </p:nvPr>
        </p:nvGraphicFramePr>
        <p:xfrm>
          <a:off x="636588" y="1930400"/>
          <a:ext cx="7870825" cy="4216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574" name="Диаграмма" r:id="rId4" imgW="7877141" imgH="4219598" progId="Excel.Chart.8">
                  <p:embed/>
                </p:oleObj>
              </mc:Choice>
              <mc:Fallback>
                <p:oleObj name="Диаграмма" r:id="rId4" imgW="7877141" imgH="4219598" progId="Excel.Chart.8">
                  <p:embed/>
                  <p:pic>
                    <p:nvPicPr>
                      <p:cNvPr id="0" name="Объект 3"/>
                      <p:cNvPicPr>
                        <a:picLocks noGrp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6588" y="1930400"/>
                        <a:ext cx="7870825" cy="42164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3556" name="TextBox 1"/>
          <p:cNvSpPr txBox="1">
            <a:spLocks noChangeArrowheads="1"/>
          </p:cNvSpPr>
          <p:nvPr/>
        </p:nvSpPr>
        <p:spPr bwMode="auto">
          <a:xfrm>
            <a:off x="3348038" y="5732463"/>
            <a:ext cx="1079500" cy="277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200"/>
              <a:t>2018</a:t>
            </a:r>
          </a:p>
        </p:txBody>
      </p:sp>
      <p:sp>
        <p:nvSpPr>
          <p:cNvPr id="23557" name="TextBox 3"/>
          <p:cNvSpPr txBox="1">
            <a:spLocks noChangeArrowheads="1"/>
          </p:cNvSpPr>
          <p:nvPr/>
        </p:nvSpPr>
        <p:spPr bwMode="auto">
          <a:xfrm>
            <a:off x="6443663" y="5732463"/>
            <a:ext cx="93662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400"/>
              <a:t>2019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smtClean="0"/>
              <a:t>Бывает, что ты грубо отвечаешь членам  своей семьи?</a:t>
            </a:r>
            <a:br>
              <a:rPr lang="ru-RU" sz="2800" smtClean="0"/>
            </a:br>
            <a:endParaRPr lang="ru-RU" sz="2800" smtClean="0"/>
          </a:p>
        </p:txBody>
      </p:sp>
      <p:sp>
        <p:nvSpPr>
          <p:cNvPr id="24579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r>
              <a:rPr lang="ru-RU" sz="6600" b="1" smtClean="0">
                <a:latin typeface="Calibri" pitchFamily="34" charset="0"/>
                <a:cs typeface="Times New Roman" pitchFamily="18" charset="0"/>
              </a:rPr>
              <a:t/>
            </a:r>
            <a:br>
              <a:rPr lang="ru-RU" sz="6600" b="1" smtClean="0">
                <a:latin typeface="Calibri" pitchFamily="34" charset="0"/>
                <a:cs typeface="Times New Roman" pitchFamily="18" charset="0"/>
              </a:rPr>
            </a:br>
            <a:endParaRPr lang="ru-RU" smtClean="0"/>
          </a:p>
        </p:txBody>
      </p:sp>
      <p:graphicFrame>
        <p:nvGraphicFramePr>
          <p:cNvPr id="24580" name="Диаграмма 3"/>
          <p:cNvGraphicFramePr>
            <a:graphicFrameLocks/>
          </p:cNvGraphicFramePr>
          <p:nvPr/>
        </p:nvGraphicFramePr>
        <p:xfrm>
          <a:off x="1473200" y="1346200"/>
          <a:ext cx="6197600" cy="4165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599" name="Диаграмма" r:id="rId3" imgW="6200924" imgH="4162349" progId="Excel.Chart.8">
                  <p:embed/>
                </p:oleObj>
              </mc:Choice>
              <mc:Fallback>
                <p:oleObj name="Диаграмма" r:id="rId3" imgW="6200924" imgH="4162349" progId="Excel.Chart.8">
                  <p:embed/>
                  <p:pic>
                    <p:nvPicPr>
                      <p:cNvPr id="0" name="Диаграмма 3"/>
                      <p:cNvPicPr>
                        <a:picLocks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73200" y="1346200"/>
                        <a:ext cx="6197600" cy="4165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4581" name="TextBox 2"/>
          <p:cNvSpPr txBox="1">
            <a:spLocks noChangeArrowheads="1"/>
          </p:cNvSpPr>
          <p:nvPr/>
        </p:nvSpPr>
        <p:spPr bwMode="auto">
          <a:xfrm>
            <a:off x="3851275" y="5157788"/>
            <a:ext cx="72072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400"/>
              <a:t>2018</a:t>
            </a:r>
          </a:p>
        </p:txBody>
      </p:sp>
      <p:sp>
        <p:nvSpPr>
          <p:cNvPr id="24582" name="TextBox 5"/>
          <p:cNvSpPr txBox="1">
            <a:spLocks noChangeArrowheads="1"/>
          </p:cNvSpPr>
          <p:nvPr/>
        </p:nvSpPr>
        <p:spPr bwMode="auto">
          <a:xfrm>
            <a:off x="6084888" y="5157788"/>
            <a:ext cx="1366837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400"/>
              <a:t>2019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smtClean="0"/>
              <a:t>Часто ли  ты  споришь с членами своей семьи?</a:t>
            </a:r>
            <a:br>
              <a:rPr lang="ru-RU" sz="2800" smtClean="0"/>
            </a:br>
            <a:endParaRPr lang="ru-RU" sz="2800" smtClean="0"/>
          </a:p>
        </p:txBody>
      </p:sp>
      <p:graphicFrame>
        <p:nvGraphicFramePr>
          <p:cNvPr id="25603" name="Объект 3"/>
          <p:cNvGraphicFramePr>
            <a:graphicFrameLocks noGrp="1"/>
          </p:cNvGraphicFramePr>
          <p:nvPr>
            <p:ph idx="1"/>
          </p:nvPr>
        </p:nvGraphicFramePr>
        <p:xfrm>
          <a:off x="636588" y="1930400"/>
          <a:ext cx="7870825" cy="4216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622" name="Диаграмма" r:id="rId3" imgW="7877141" imgH="4219598" progId="Excel.Chart.8">
                  <p:embed/>
                </p:oleObj>
              </mc:Choice>
              <mc:Fallback>
                <p:oleObj name="Диаграмма" r:id="rId3" imgW="7877141" imgH="4219598" progId="Excel.Chart.8">
                  <p:embed/>
                  <p:pic>
                    <p:nvPicPr>
                      <p:cNvPr id="0" name="Объект 3"/>
                      <p:cNvPicPr>
                        <a:picLocks noGrp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6588" y="1930400"/>
                        <a:ext cx="7870825" cy="42164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Заголовок 1"/>
          <p:cNvSpPr>
            <a:spLocks noGrp="1"/>
          </p:cNvSpPr>
          <p:nvPr>
            <p:ph type="title"/>
          </p:nvPr>
        </p:nvSpPr>
        <p:spPr>
          <a:xfrm>
            <a:off x="179512" y="609600"/>
            <a:ext cx="8964488" cy="1143000"/>
          </a:xfrm>
        </p:spPr>
        <p:txBody>
          <a:bodyPr/>
          <a:lstStyle/>
          <a:p>
            <a:r>
              <a:rPr lang="ru-RU" sz="2800" dirty="0" smtClean="0">
                <a:solidFill>
                  <a:schemeClr val="accent2"/>
                </a:solidFill>
              </a:rPr>
              <a:t>В своей   речи используешь ли ты вежливые слова ?</a:t>
            </a:r>
            <a:r>
              <a:rPr lang="ru-RU" sz="3600" b="1" dirty="0" smtClean="0">
                <a:solidFill>
                  <a:schemeClr val="accent2"/>
                </a:solidFill>
              </a:rPr>
              <a:t/>
            </a:r>
            <a:br>
              <a:rPr lang="ru-RU" sz="3600" b="1" dirty="0" smtClean="0">
                <a:solidFill>
                  <a:schemeClr val="accent2"/>
                </a:solidFill>
              </a:rPr>
            </a:br>
            <a:endParaRPr lang="ru-RU" sz="2800" dirty="0" smtClean="0">
              <a:solidFill>
                <a:schemeClr val="accent2"/>
              </a:solidFill>
            </a:endParaRPr>
          </a:p>
        </p:txBody>
      </p:sp>
      <p:graphicFrame>
        <p:nvGraphicFramePr>
          <p:cNvPr id="26627" name="Объект 3"/>
          <p:cNvGraphicFramePr>
            <a:graphicFrameLocks noGrp="1"/>
          </p:cNvGraphicFramePr>
          <p:nvPr>
            <p:ph idx="1"/>
          </p:nvPr>
        </p:nvGraphicFramePr>
        <p:xfrm>
          <a:off x="639763" y="1935163"/>
          <a:ext cx="7818437" cy="4191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646" name="Диаграмма" r:id="rId3" imgW="7877141" imgH="4229140" progId="Excel.Chart.8">
                  <p:embed/>
                </p:oleObj>
              </mc:Choice>
              <mc:Fallback>
                <p:oleObj name="Диаграмма" r:id="rId3" imgW="7877141" imgH="4229140" progId="Excel.Chart.8">
                  <p:embed/>
                  <p:pic>
                    <p:nvPicPr>
                      <p:cNvPr id="0" name="Объект 3"/>
                      <p:cNvPicPr>
                        <a:picLocks noGrp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9763" y="1935163"/>
                        <a:ext cx="7818437" cy="4191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6628" name="TextBox 1"/>
          <p:cNvSpPr txBox="1">
            <a:spLocks noChangeArrowheads="1"/>
          </p:cNvSpPr>
          <p:nvPr/>
        </p:nvSpPr>
        <p:spPr bwMode="auto">
          <a:xfrm>
            <a:off x="3348038" y="5732463"/>
            <a:ext cx="1008062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400"/>
              <a:t>2018</a:t>
            </a:r>
          </a:p>
        </p:txBody>
      </p:sp>
      <p:sp>
        <p:nvSpPr>
          <p:cNvPr id="26629" name="TextBox 3"/>
          <p:cNvSpPr txBox="1">
            <a:spLocks noChangeArrowheads="1"/>
          </p:cNvSpPr>
          <p:nvPr/>
        </p:nvSpPr>
        <p:spPr bwMode="auto">
          <a:xfrm>
            <a:off x="6588125" y="5732463"/>
            <a:ext cx="71437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400"/>
              <a:t>2019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Заголовок 1"/>
          <p:cNvSpPr>
            <a:spLocks noGrp="1"/>
          </p:cNvSpPr>
          <p:nvPr>
            <p:ph type="title"/>
          </p:nvPr>
        </p:nvSpPr>
        <p:spPr>
          <a:xfrm>
            <a:off x="468313" y="115888"/>
            <a:ext cx="8207375" cy="1565275"/>
          </a:xfrm>
        </p:spPr>
        <p:txBody>
          <a:bodyPr/>
          <a:lstStyle/>
          <a:p>
            <a:r>
              <a:rPr lang="ru-RU" altLang="ru-RU" sz="3200" b="1" dirty="0" smtClean="0">
                <a:solidFill>
                  <a:schemeClr val="accent2"/>
                </a:solidFill>
              </a:rPr>
              <a:t>Анализ кинетического рисунка семьи </a:t>
            </a:r>
            <a:br>
              <a:rPr lang="ru-RU" altLang="ru-RU" sz="3200" b="1" dirty="0" smtClean="0">
                <a:solidFill>
                  <a:schemeClr val="accent2"/>
                </a:solidFill>
              </a:rPr>
            </a:br>
            <a:r>
              <a:rPr lang="ru-RU" altLang="ru-RU" sz="3200" b="1" dirty="0" smtClean="0">
                <a:solidFill>
                  <a:schemeClr val="accent2"/>
                </a:solidFill>
              </a:rPr>
              <a:t>(</a:t>
            </a:r>
            <a:r>
              <a:rPr lang="ru-RU" altLang="ru-RU" sz="3200" dirty="0" smtClean="0">
                <a:solidFill>
                  <a:schemeClr val="accent2"/>
                </a:solidFill>
              </a:rPr>
              <a:t>Р. </a:t>
            </a:r>
            <a:r>
              <a:rPr lang="ru-RU" altLang="ru-RU" sz="3200" dirty="0" err="1" smtClean="0">
                <a:solidFill>
                  <a:schemeClr val="accent2"/>
                </a:solidFill>
              </a:rPr>
              <a:t>Бэнса</a:t>
            </a:r>
            <a:r>
              <a:rPr lang="ru-RU" altLang="ru-RU" sz="3200" dirty="0" smtClean="0">
                <a:solidFill>
                  <a:schemeClr val="accent2"/>
                </a:solidFill>
              </a:rPr>
              <a:t>, С. Кауфмана)</a:t>
            </a:r>
            <a:br>
              <a:rPr lang="ru-RU" altLang="ru-RU" sz="3200" dirty="0" smtClean="0">
                <a:solidFill>
                  <a:schemeClr val="accent2"/>
                </a:solidFill>
              </a:rPr>
            </a:br>
            <a:endParaRPr lang="ru-RU" altLang="ru-RU" sz="3200" dirty="0" smtClean="0">
              <a:solidFill>
                <a:schemeClr val="accent2"/>
              </a:solidFill>
            </a:endParaRPr>
          </a:p>
        </p:txBody>
      </p:sp>
      <p:graphicFrame>
        <p:nvGraphicFramePr>
          <p:cNvPr id="27651" name="Объект 3"/>
          <p:cNvGraphicFramePr>
            <a:graphicFrameLocks noGrp="1"/>
          </p:cNvGraphicFramePr>
          <p:nvPr>
            <p:ph idx="1"/>
          </p:nvPr>
        </p:nvGraphicFramePr>
        <p:xfrm>
          <a:off x="901700" y="1371600"/>
          <a:ext cx="7551738" cy="46021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9173" name="Диаграмма" r:id="rId3" imgW="8144028" imgH="4962568" progId="Excel.Chart.8">
                  <p:embed/>
                </p:oleObj>
              </mc:Choice>
              <mc:Fallback>
                <p:oleObj name="Диаграмма" r:id="rId3" imgW="8144028" imgH="4962568" progId="Excel.Chart.8">
                  <p:embed/>
                  <p:pic>
                    <p:nvPicPr>
                      <p:cNvPr id="0" name="Объект 3"/>
                      <p:cNvPicPr>
                        <a:picLocks noGrp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01700" y="1371600"/>
                        <a:ext cx="7551738" cy="4602163"/>
                      </a:xfrm>
                      <a:prstGeom prst="rect">
                        <a:avLst/>
                      </a:prstGeom>
                      <a:solidFill>
                        <a:srgbClr val="BFBFBF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27653" name="TextBox 1"/>
          <p:cNvSpPr txBox="1">
            <a:spLocks noChangeArrowheads="1"/>
          </p:cNvSpPr>
          <p:nvPr/>
        </p:nvSpPr>
        <p:spPr bwMode="auto">
          <a:xfrm>
            <a:off x="2915816" y="6309320"/>
            <a:ext cx="345638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1800" dirty="0"/>
              <a:t> декабрь 2018-2019 учебный год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34744078"/>
              </p:ext>
            </p:extLst>
          </p:nvPr>
        </p:nvGraphicFramePr>
        <p:xfrm>
          <a:off x="467544" y="620688"/>
          <a:ext cx="8229600" cy="62373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288" y="0"/>
            <a:ext cx="8208962" cy="576263"/>
          </a:xfrm>
        </p:spPr>
        <p:txBody>
          <a:bodyPr/>
          <a:lstStyle/>
          <a:p>
            <a:pPr>
              <a:defRPr/>
            </a:pP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>      1 этап: 2018 год</a:t>
            </a:r>
            <a:endParaRPr lang="ru-RU" b="1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9952815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Заголовок 1"/>
          <p:cNvSpPr>
            <a:spLocks noGrp="1"/>
          </p:cNvSpPr>
          <p:nvPr>
            <p:ph type="title"/>
          </p:nvPr>
        </p:nvSpPr>
        <p:spPr>
          <a:xfrm>
            <a:off x="468313" y="115888"/>
            <a:ext cx="8207375" cy="1565275"/>
          </a:xfrm>
        </p:spPr>
        <p:txBody>
          <a:bodyPr/>
          <a:lstStyle/>
          <a:p>
            <a:r>
              <a:rPr lang="ru-RU" altLang="ru-RU" sz="3200" b="1" dirty="0" smtClean="0">
                <a:solidFill>
                  <a:schemeClr val="accent2"/>
                </a:solidFill>
              </a:rPr>
              <a:t>Анализ кинетического рисунка семьи </a:t>
            </a:r>
            <a:br>
              <a:rPr lang="ru-RU" altLang="ru-RU" sz="3200" b="1" dirty="0" smtClean="0">
                <a:solidFill>
                  <a:schemeClr val="accent2"/>
                </a:solidFill>
              </a:rPr>
            </a:br>
            <a:r>
              <a:rPr lang="ru-RU" altLang="ru-RU" sz="3200" b="1" dirty="0" smtClean="0">
                <a:solidFill>
                  <a:schemeClr val="accent2"/>
                </a:solidFill>
              </a:rPr>
              <a:t>(</a:t>
            </a:r>
            <a:r>
              <a:rPr lang="ru-RU" altLang="ru-RU" sz="3200" dirty="0" smtClean="0">
                <a:solidFill>
                  <a:schemeClr val="accent2"/>
                </a:solidFill>
              </a:rPr>
              <a:t>Р. </a:t>
            </a:r>
            <a:r>
              <a:rPr lang="ru-RU" altLang="ru-RU" sz="3200" dirty="0" err="1" smtClean="0">
                <a:solidFill>
                  <a:schemeClr val="accent2"/>
                </a:solidFill>
              </a:rPr>
              <a:t>Бэнса</a:t>
            </a:r>
            <a:r>
              <a:rPr lang="ru-RU" altLang="ru-RU" sz="3200" dirty="0" smtClean="0">
                <a:solidFill>
                  <a:schemeClr val="accent2"/>
                </a:solidFill>
              </a:rPr>
              <a:t>, С. Кауфмана)</a:t>
            </a:r>
            <a:br>
              <a:rPr lang="ru-RU" altLang="ru-RU" sz="3200" dirty="0" smtClean="0">
                <a:solidFill>
                  <a:schemeClr val="accent2"/>
                </a:solidFill>
              </a:rPr>
            </a:br>
            <a:endParaRPr lang="ru-RU" altLang="ru-RU" sz="3200" dirty="0" smtClean="0">
              <a:solidFill>
                <a:schemeClr val="accent2"/>
              </a:solidFill>
            </a:endParaRPr>
          </a:p>
        </p:txBody>
      </p:sp>
      <p:graphicFrame>
        <p:nvGraphicFramePr>
          <p:cNvPr id="27652" name="Диаграмма 4"/>
          <p:cNvGraphicFramePr>
            <a:graphicFrameLocks/>
          </p:cNvGraphicFramePr>
          <p:nvPr/>
        </p:nvGraphicFramePr>
        <p:xfrm>
          <a:off x="822325" y="1341438"/>
          <a:ext cx="7062043" cy="518390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671" name="Диаграмма" r:id="rId3" imgW="4419666" imgH="3771781" progId="Excel.Chart.8">
                  <p:embed/>
                </p:oleObj>
              </mc:Choice>
              <mc:Fallback>
                <p:oleObj name="Диаграмма" r:id="rId3" imgW="4419666" imgH="3771781" progId="Excel.Chart.8">
                  <p:embed/>
                  <p:pic>
                    <p:nvPicPr>
                      <p:cNvPr id="0" name="Диаграмма 4"/>
                      <p:cNvPicPr>
                        <a:picLocks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22325" y="1341438"/>
                        <a:ext cx="7062043" cy="5183906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41512607"/>
              </p:ext>
            </p:extLst>
          </p:nvPr>
        </p:nvGraphicFramePr>
        <p:xfrm>
          <a:off x="179512" y="1268760"/>
          <a:ext cx="7992886" cy="526552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676016"/>
                <a:gridCol w="1754741"/>
                <a:gridCol w="1754741"/>
                <a:gridCol w="1614124"/>
                <a:gridCol w="1193264"/>
              </a:tblGrid>
              <a:tr h="113136"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rgbClr val="7030A0"/>
                          </a:solidFill>
                          <a:effectLst/>
                        </a:rPr>
                        <a:t>Планируемые результаты воспитания (уровни достижения личностного результата)</a:t>
                      </a:r>
                      <a:endParaRPr lang="ru-RU" sz="700" dirty="0">
                        <a:solidFill>
                          <a:srgbClr val="7030A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060" marR="45060" marT="0" marB="0" anchor="ctr"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rgbClr val="7030A0"/>
                          </a:solidFill>
                          <a:effectLst/>
                        </a:rPr>
                        <a:t>Критерии оценивания личностных результатов </a:t>
                      </a:r>
                      <a:endParaRPr lang="ru-RU" sz="700" dirty="0">
                        <a:solidFill>
                          <a:srgbClr val="7030A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060" marR="4506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rgbClr val="7030A0"/>
                          </a:solidFill>
                          <a:effectLst/>
                        </a:rPr>
                        <a:t>Диагностики для определения уровня личностного результата</a:t>
                      </a:r>
                      <a:endParaRPr lang="ru-RU" sz="700" dirty="0">
                        <a:solidFill>
                          <a:srgbClr val="7030A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060" marR="45060" marT="0" marB="0" anchor="ctr"/>
                </a:tc>
              </a:tr>
              <a:tr h="58473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>
                          <a:effectLst/>
                        </a:rPr>
                        <a:t>Результат не достигнут</a:t>
                      </a:r>
                      <a:endParaRPr lang="ru-RU" sz="700" b="1" dirty="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>
                          <a:effectLst/>
                        </a:rPr>
                        <a:t> </a:t>
                      </a:r>
                      <a:endParaRPr lang="ru-RU" sz="7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060" marR="4506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>
                          <a:effectLst/>
                        </a:rPr>
                        <a:t>Результат достигнут частично</a:t>
                      </a:r>
                      <a:endParaRPr lang="ru-RU" sz="700" b="1" dirty="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>
                          <a:effectLst/>
                        </a:rPr>
                        <a:t> </a:t>
                      </a:r>
                      <a:endParaRPr lang="ru-RU" sz="7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060" marR="4506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>
                          <a:effectLst/>
                        </a:rPr>
                        <a:t>Результат достигнут</a:t>
                      </a:r>
                      <a:endParaRPr lang="ru-RU" sz="700" b="1" dirty="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>
                          <a:effectLst/>
                        </a:rPr>
                        <a:t> </a:t>
                      </a:r>
                      <a:endParaRPr lang="ru-RU" sz="7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060" marR="45060" marT="0" marB="0" anchor="ctr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17263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rgbClr val="7030A0"/>
                          </a:solidFill>
                          <a:effectLst/>
                        </a:rPr>
                        <a:t>Первый уровень:</a:t>
                      </a:r>
                      <a:endParaRPr lang="ru-RU" sz="700" dirty="0">
                        <a:solidFill>
                          <a:srgbClr val="7030A0"/>
                        </a:solidFill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rgbClr val="7030A0"/>
                          </a:solidFill>
                          <a:effectLst/>
                        </a:rPr>
                        <a:t>имеет знания о правилах поведения и уважительного отношения к членам своей семьи и другим людям.</a:t>
                      </a:r>
                      <a:endParaRPr lang="ru-RU" sz="700" dirty="0">
                        <a:solidFill>
                          <a:srgbClr val="7030A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060" marR="4506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Отсутствие знаний о правилах поведения и уважительного отношения к членам своей семьи и другим людям.</a:t>
                      </a:r>
                      <a:endParaRPr lang="ru-RU" sz="70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70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 (0 -1балл)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060" marR="4506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Фрагментарные знания</a:t>
                      </a:r>
                      <a:endParaRPr lang="ru-RU" sz="700" dirty="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о правилах поведения и уважительного отношения к членам своей семьи и другим людям. </a:t>
                      </a:r>
                      <a:endParaRPr lang="ru-RU" sz="700" dirty="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(2-4 балла)</a:t>
                      </a:r>
                      <a:endParaRPr lang="ru-RU" sz="7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060" marR="4506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Сформированные системные знания о правилах поведения и уважительного отношения к членам своей семьи и другим людям. </a:t>
                      </a:r>
                      <a:endParaRPr lang="ru-RU" sz="70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(5-6 баллов)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060" marR="45060" marT="0" marB="0"/>
                </a:tc>
                <a:tc>
                  <a:txBody>
                    <a:bodyPr/>
                    <a:lstStyle/>
                    <a:p>
                      <a:pPr marL="179705"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Авторская разработка.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«Я и другие» (сост., Н.Ю. Яшина)</a:t>
                      </a:r>
                      <a:endParaRPr lang="ru-RU" sz="70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Приложение 1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060" marR="45060" marT="0" marB="0"/>
                </a:tc>
              </a:tr>
              <a:tr h="132012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rgbClr val="7030A0"/>
                          </a:solidFill>
                          <a:effectLst/>
                        </a:rPr>
                        <a:t>Второй уровень:</a:t>
                      </a:r>
                      <a:endParaRPr lang="ru-RU" sz="700" dirty="0">
                        <a:solidFill>
                          <a:srgbClr val="7030A0"/>
                        </a:solidFill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rgbClr val="7030A0"/>
                          </a:solidFill>
                          <a:effectLst/>
                        </a:rPr>
                        <a:t>умеет проявлять уважение к членам своей семьи и </a:t>
                      </a:r>
                      <a:endParaRPr lang="ru-RU" sz="700" dirty="0">
                        <a:solidFill>
                          <a:srgbClr val="7030A0"/>
                        </a:solidFill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rgbClr val="7030A0"/>
                          </a:solidFill>
                          <a:effectLst/>
                        </a:rPr>
                        <a:t>давать нравственную  оценку своим поступкам и поступкам  других людей.</a:t>
                      </a:r>
                      <a:endParaRPr lang="ru-RU" sz="700" dirty="0">
                        <a:solidFill>
                          <a:srgbClr val="7030A0"/>
                        </a:solidFill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rgbClr val="7030A0"/>
                          </a:solidFill>
                          <a:effectLst/>
                        </a:rPr>
                        <a:t> </a:t>
                      </a:r>
                      <a:endParaRPr lang="ru-RU" sz="700" dirty="0">
                        <a:solidFill>
                          <a:srgbClr val="7030A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060" marR="4506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Отсутствие умения проявлять уважение к  членам своей семьи и давать нравственную  оценку своим поступкам и поступкам  других людей.</a:t>
                      </a:r>
                      <a:endParaRPr lang="ru-RU" sz="700" dirty="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(0-1 балл)</a:t>
                      </a:r>
                      <a:endParaRPr lang="ru-RU" sz="7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060" marR="4506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Иногда проявляет уважение к членам своей семьи и дает нравственную  оценку своим поступкам и поступкам  других людей.</a:t>
                      </a:r>
                      <a:endParaRPr lang="ru-RU" sz="70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 (2-4 балла)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060" marR="4506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Сформированное умение проявлять уважение к  членам своей семьи и давать  нравственную  оценку своим поступкам и поступкам  других людей.</a:t>
                      </a:r>
                      <a:endParaRPr lang="ru-RU" sz="70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 (5-6 баллов)</a:t>
                      </a:r>
                      <a:endParaRPr lang="ru-RU" sz="70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060" marR="4506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Анкета №1 «Проявление уважения»</a:t>
                      </a:r>
                      <a:endParaRPr lang="ru-RU" sz="70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Авторская анкета: «Кинетический рисунок семьи» </a:t>
                      </a:r>
                      <a:br>
                        <a:rPr lang="ru-RU" sz="800">
                          <a:effectLst/>
                        </a:rPr>
                      </a:br>
                      <a:r>
                        <a:rPr lang="ru-RU" sz="800">
                          <a:effectLst/>
                        </a:rPr>
                        <a:t>(Р. Бэнса, С. Кауфмана)</a:t>
                      </a:r>
                      <a:endParaRPr lang="ru-RU" sz="70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Приложение 2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060" marR="45060" marT="0" marB="0"/>
                </a:tc>
              </a:tr>
              <a:tr h="205759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rgbClr val="7030A0"/>
                          </a:solidFill>
                          <a:effectLst/>
                        </a:rPr>
                        <a:t>Третий уровень:</a:t>
                      </a:r>
                      <a:endParaRPr lang="ru-RU" sz="700" dirty="0">
                        <a:solidFill>
                          <a:srgbClr val="7030A0"/>
                        </a:solidFill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rgbClr val="7030A0"/>
                          </a:solidFill>
                          <a:effectLst/>
                        </a:rPr>
                        <a:t>имеет  опыт</a:t>
                      </a:r>
                      <a:endParaRPr lang="ru-RU" sz="700" dirty="0">
                        <a:solidFill>
                          <a:srgbClr val="7030A0"/>
                        </a:solidFill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rgbClr val="7030A0"/>
                          </a:solidFill>
                          <a:effectLst/>
                        </a:rPr>
                        <a:t>уважительного отношения к членам своей семьи и другим людям,  самостоятельной  оценки своих  поступков и поступков других людей в соответствии с нормами  поведения и правилами уважительного отношения к людям.</a:t>
                      </a:r>
                      <a:endParaRPr lang="ru-RU" sz="700" dirty="0">
                        <a:solidFill>
                          <a:srgbClr val="7030A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060" marR="4506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Не имеет опыта уважительного отношения к членам своей семьи и другим людям,  самостоятельной  оценки своих  поступков и поступков других людей в соответствии с нормами  поведения и правилами уважительного отношения к людям.</a:t>
                      </a:r>
                      <a:endParaRPr lang="ru-RU" sz="700" dirty="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До 7 баллов – результат считается не достигнутым </a:t>
                      </a:r>
                      <a:endParaRPr lang="ru-RU" sz="7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060" marR="4506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Имеет  опыт уважительного отношения к членам своей семьи и другим людям,  оценки своих  поступков и поступков других людей в соответствии с нормами  поведения и правилами уважительного отношения к людям (под руководством взрослого).</a:t>
                      </a:r>
                      <a:endParaRPr lang="ru-RU" sz="70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8-30 баллов – результат достигнут частично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060" marR="4506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Имеет опыт уважительного отношения к членам своей семьи и другим людям,  самостоятельной  оценки своих  поступков и поступков других людей в соответствии с нормами  поведения и правилами уважительного отношения к людям.</a:t>
                      </a:r>
                      <a:endParaRPr lang="ru-RU" sz="70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31-40 баллов – результат достигнут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060" marR="4506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Наблюдение вовремя урока, внеурочная деятельность, совместная деятельность  семьи  и детей.</a:t>
                      </a:r>
                      <a:endParaRPr lang="ru-RU" sz="700" dirty="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Приложение 3</a:t>
                      </a:r>
                      <a:endParaRPr lang="ru-RU" sz="7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060" marR="45060" marT="0" marB="0"/>
                </a:tc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-108520" y="398219"/>
            <a:ext cx="9864080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КАРТА ДИАГНОСТИКИ ЛИЧНОСТНОГО РЕЗУЛЬТАТА  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2860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Планируемые результаты воспитания и критерии их оценивания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2860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Личностный результат: 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: </a:t>
            </a: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проявление сопереживания и уважения к членам своей семьи и другим людям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2860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Возраст: 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младший школьный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77767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44624"/>
            <a:ext cx="7702624" cy="936104"/>
          </a:xfrm>
          <a:solidFill>
            <a:schemeClr val="accent5">
              <a:lumMod val="90000"/>
            </a:schemeClr>
          </a:solidFill>
        </p:spPr>
        <p:txBody>
          <a:bodyPr/>
          <a:lstStyle/>
          <a:p>
            <a:r>
              <a:rPr lang="ru-RU" sz="1800" b="1" dirty="0" smtClean="0">
                <a:solidFill>
                  <a:srgbClr val="0070C0"/>
                </a:solidFill>
              </a:rPr>
              <a:t>Профессиональное развитие педагогов, участвующих в проекте</a:t>
            </a:r>
            <a:endParaRPr lang="ru-RU" sz="1800" b="1" dirty="0">
              <a:solidFill>
                <a:srgbClr val="0070C0"/>
              </a:solidFill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71622727"/>
              </p:ext>
            </p:extLst>
          </p:nvPr>
        </p:nvGraphicFramePr>
        <p:xfrm>
          <a:off x="167258" y="650305"/>
          <a:ext cx="8976742" cy="49685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Двойная стрелка влево/вправо 4"/>
          <p:cNvSpPr/>
          <p:nvPr/>
        </p:nvSpPr>
        <p:spPr bwMode="auto">
          <a:xfrm>
            <a:off x="971600" y="5949280"/>
            <a:ext cx="7848872" cy="908720"/>
          </a:xfrm>
          <a:prstGeom prst="left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"/>
              </a:rPr>
              <a:t>самообразование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67544" y="836712"/>
            <a:ext cx="1944216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>
                <a:solidFill>
                  <a:schemeClr val="bg1"/>
                </a:solidFill>
              </a:rPr>
              <a:t>Д</a:t>
            </a:r>
            <a:r>
              <a:rPr lang="ru-RU" sz="1200" dirty="0" smtClean="0">
                <a:solidFill>
                  <a:schemeClr val="bg1"/>
                </a:solidFill>
              </a:rPr>
              <a:t>иагностика </a:t>
            </a:r>
            <a:r>
              <a:rPr lang="ru-RU" sz="1200" dirty="0">
                <a:solidFill>
                  <a:schemeClr val="bg1"/>
                </a:solidFill>
              </a:rPr>
              <a:t>учителей начальных классов по проекту апробации новой редакции ФГОС НОО в рамках Олимпиады учителей начальных </a:t>
            </a:r>
            <a:r>
              <a:rPr lang="ru-RU" sz="1200" dirty="0" smtClean="0">
                <a:solidFill>
                  <a:schemeClr val="bg1"/>
                </a:solidFill>
              </a:rPr>
              <a:t>классов-2018 г. (ноябрь).</a:t>
            </a:r>
            <a:r>
              <a:rPr lang="ru-RU" sz="1200" dirty="0">
                <a:solidFill>
                  <a:schemeClr val="bg1"/>
                </a:solidFill>
              </a:rPr>
              <a:t> </a:t>
            </a:r>
            <a:endParaRPr lang="ru-RU" sz="1200" dirty="0" smtClean="0">
              <a:solidFill>
                <a:schemeClr val="bg1"/>
              </a:solidFill>
            </a:endParaRPr>
          </a:p>
          <a:p>
            <a:r>
              <a:rPr lang="ru-RU" sz="1200" dirty="0">
                <a:solidFill>
                  <a:schemeClr val="bg1"/>
                </a:solidFill>
              </a:rPr>
              <a:t> </a:t>
            </a:r>
            <a:endParaRPr lang="ru-RU" sz="1200" dirty="0" smtClean="0">
              <a:solidFill>
                <a:schemeClr val="bg1"/>
              </a:solidFill>
            </a:endParaRPr>
          </a:p>
          <a:p>
            <a:r>
              <a:rPr lang="ru-RU" sz="1200" b="1" dirty="0" smtClean="0">
                <a:solidFill>
                  <a:srgbClr val="FF0000"/>
                </a:solidFill>
              </a:rPr>
              <a:t>6 </a:t>
            </a:r>
            <a:r>
              <a:rPr lang="ru-RU" sz="1200" b="1" dirty="0">
                <a:solidFill>
                  <a:srgbClr val="FF0000"/>
                </a:solidFill>
              </a:rPr>
              <a:t>ноября 2019 </a:t>
            </a:r>
            <a:r>
              <a:rPr lang="ru-RU" sz="1200" b="1" dirty="0" smtClean="0">
                <a:solidFill>
                  <a:srgbClr val="FF0000"/>
                </a:solidFill>
              </a:rPr>
              <a:t>г</a:t>
            </a:r>
            <a:r>
              <a:rPr lang="ru-RU" sz="1200" dirty="0" smtClean="0">
                <a:solidFill>
                  <a:srgbClr val="FFFF00"/>
                </a:solidFill>
              </a:rPr>
              <a:t>. </a:t>
            </a:r>
            <a:r>
              <a:rPr lang="ru-RU" sz="1200" dirty="0" smtClean="0">
                <a:solidFill>
                  <a:schemeClr val="bg1"/>
                </a:solidFill>
              </a:rPr>
              <a:t>повторная комплексная предметная, </a:t>
            </a:r>
            <a:r>
              <a:rPr lang="ru-RU" sz="1200" dirty="0" err="1" smtClean="0">
                <a:solidFill>
                  <a:schemeClr val="bg1"/>
                </a:solidFill>
              </a:rPr>
              <a:t>метапредметная</a:t>
            </a:r>
            <a:r>
              <a:rPr lang="ru-RU" sz="1200" dirty="0" smtClean="0">
                <a:solidFill>
                  <a:schemeClr val="bg1"/>
                </a:solidFill>
              </a:rPr>
              <a:t>  </a:t>
            </a:r>
            <a:r>
              <a:rPr lang="ru-RU" sz="1200" dirty="0">
                <a:solidFill>
                  <a:schemeClr val="bg1"/>
                </a:solidFill>
              </a:rPr>
              <a:t>и </a:t>
            </a:r>
            <a:r>
              <a:rPr lang="ru-RU" sz="1200" dirty="0" smtClean="0">
                <a:solidFill>
                  <a:schemeClr val="bg1"/>
                </a:solidFill>
              </a:rPr>
              <a:t>методическая диагностика </a:t>
            </a:r>
            <a:r>
              <a:rPr lang="ru-RU" sz="1200" dirty="0">
                <a:solidFill>
                  <a:schemeClr val="bg1"/>
                </a:solidFill>
              </a:rPr>
              <a:t>учителей начальных </a:t>
            </a:r>
            <a:r>
              <a:rPr lang="ru-RU" sz="1200" dirty="0" smtClean="0">
                <a:solidFill>
                  <a:schemeClr val="bg1"/>
                </a:solidFill>
              </a:rPr>
              <a:t>классов.</a:t>
            </a:r>
          </a:p>
          <a:p>
            <a:endParaRPr lang="ru-RU" sz="1200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076056" y="753666"/>
            <a:ext cx="3600400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Wingdings" pitchFamily="2" charset="2"/>
              <a:buChar char="v"/>
            </a:pPr>
            <a:r>
              <a:rPr lang="ru-RU" sz="1000" b="1" dirty="0" smtClean="0">
                <a:solidFill>
                  <a:schemeClr val="bg1"/>
                </a:solidFill>
              </a:rPr>
              <a:t> </a:t>
            </a:r>
            <a:r>
              <a:rPr lang="ru-RU" sz="1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Проектный семинар «Диагностика </a:t>
            </a:r>
            <a:r>
              <a:rPr lang="ru-RU" sz="12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 формирование личностных результатов младших школьников: педагогический аспект»</a:t>
            </a:r>
            <a:r>
              <a:rPr lang="ru-RU" sz="1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27  </a:t>
            </a:r>
            <a:r>
              <a:rPr lang="ru-RU" sz="1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ноября  2018 года. </a:t>
            </a:r>
            <a:r>
              <a:rPr lang="ru-RU" sz="1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(МАОУ  </a:t>
            </a:r>
            <a:r>
              <a:rPr lang="ru-RU" sz="1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«СОШ №102» </a:t>
            </a:r>
            <a:r>
              <a:rPr lang="ru-RU" sz="1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г. Пермь)</a:t>
            </a:r>
          </a:p>
          <a:p>
            <a:pPr marL="171450" lvl="0" indent="-171450">
              <a:buFont typeface="Wingdings" pitchFamily="2" charset="2"/>
              <a:buChar char="v"/>
            </a:pPr>
            <a:r>
              <a:rPr lang="ru-RU" sz="1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1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еминар-практикум </a:t>
            </a:r>
            <a:r>
              <a:rPr lang="ru-RU" sz="1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 рамках деятельности рабочих групп по апробации новой редакции ФГОС НОО «Реализация духовно-нравственного и экологического воспитания в условиях обновленного ФГОС НОО</a:t>
            </a:r>
            <a:r>
              <a:rPr lang="ru-RU" sz="1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» 27 марта 2019г</a:t>
            </a:r>
          </a:p>
          <a:p>
            <a:pPr marL="171450" indent="-171450">
              <a:buFont typeface="Wingdings" pitchFamily="2" charset="2"/>
              <a:buChar char="v"/>
            </a:pPr>
            <a:r>
              <a:rPr lang="ru-RU" sz="1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Экспертный семинар </a:t>
            </a:r>
            <a:r>
              <a:rPr lang="ru-RU" sz="1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1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Реализация </a:t>
            </a:r>
            <a:r>
              <a:rPr lang="ru-RU" sz="12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духовно-нравственного воспитания в условиях </a:t>
            </a:r>
            <a:r>
              <a:rPr lang="ru-RU" sz="1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обновленного ФГОС </a:t>
            </a:r>
            <a:r>
              <a:rPr lang="ru-RU" sz="12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НОО: некоторые </a:t>
            </a:r>
            <a:r>
              <a:rPr lang="ru-RU" sz="1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итоги» 27.10.2019г</a:t>
            </a:r>
          </a:p>
          <a:p>
            <a:pPr marL="171450" lvl="0" indent="-171450">
              <a:buFont typeface="Wingdings" pitchFamily="2" charset="2"/>
              <a:buChar char="v"/>
            </a:pPr>
            <a:r>
              <a:rPr lang="ru-RU" sz="1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Научно-методический </a:t>
            </a:r>
            <a:r>
              <a:rPr lang="ru-RU" sz="1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семинар по теме: «ФГОС НОО.  Где граница между старым и новым</a:t>
            </a:r>
            <a:r>
              <a:rPr lang="ru-RU" sz="1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?»30.11.2019г.</a:t>
            </a:r>
            <a:endParaRPr lang="ru-RU" sz="12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marL="171450" indent="-171450">
              <a:buFont typeface="Wingdings" pitchFamily="2" charset="2"/>
              <a:buChar char="v"/>
            </a:pPr>
            <a:endParaRPr lang="ru-RU" sz="10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000" dirty="0">
                <a:solidFill>
                  <a:schemeClr val="bg1"/>
                </a:solidFill>
              </a:rPr>
              <a:t> 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012160" y="5013176"/>
            <a:ext cx="7200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4788024" y="4149080"/>
            <a:ext cx="3744416" cy="12772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100" b="1" i="1" dirty="0" smtClean="0"/>
              <a:t> </a:t>
            </a:r>
            <a:r>
              <a:rPr lang="ru-RU" sz="11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Публикация </a:t>
            </a:r>
          </a:p>
          <a:p>
            <a:pPr algn="ctr"/>
            <a:r>
              <a:rPr lang="ru-RU" sz="11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Х </a:t>
            </a:r>
            <a:r>
              <a:rPr lang="ru-RU" sz="1100" b="1" i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Всероссийской научно-практической конференции</a:t>
            </a:r>
            <a:endParaRPr lang="ru-RU" sz="11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100" b="1" i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(Педагогические чтения памяти профессора А.А. </a:t>
            </a:r>
            <a:r>
              <a:rPr lang="ru-RU" sz="11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Огородников</a:t>
            </a:r>
          </a:p>
          <a:p>
            <a:pPr algn="ctr"/>
            <a:r>
              <a:rPr lang="ru-RU" sz="11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«РЕАЛИЗАЦИЯ </a:t>
            </a:r>
            <a:r>
              <a:rPr lang="ru-RU" sz="11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ВОСПИТАТЕЛЬНО-ОБРАЗОВАТЕЛЬНЫХ ФУНКЦИЙ СОВРЕМЕННОЙ НАЧАЛЬНОЙ </a:t>
            </a:r>
            <a:r>
              <a:rPr lang="ru-RU" sz="11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ШКОЛЫ» </a:t>
            </a:r>
            <a:r>
              <a:rPr lang="ru-RU" sz="1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06.02.2019г.</a:t>
            </a:r>
            <a:endParaRPr lang="ru-RU" sz="10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059832" y="2132857"/>
            <a:ext cx="151216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1200" b="1" dirty="0" smtClean="0">
              <a:solidFill>
                <a:schemeClr val="bg1"/>
              </a:solidFill>
            </a:endParaRPr>
          </a:p>
          <a:p>
            <a:pPr algn="ctr"/>
            <a:r>
              <a:rPr lang="ru-RU" sz="1200" b="1" dirty="0" smtClean="0">
                <a:solidFill>
                  <a:schemeClr val="bg1"/>
                </a:solidFill>
              </a:rPr>
              <a:t>Час </a:t>
            </a:r>
            <a:r>
              <a:rPr lang="ru-RU" sz="1200" b="1" dirty="0">
                <a:solidFill>
                  <a:schemeClr val="bg1"/>
                </a:solidFill>
              </a:rPr>
              <a:t>общения</a:t>
            </a:r>
            <a:r>
              <a:rPr lang="ru-RU" sz="1200" dirty="0">
                <a:solidFill>
                  <a:schemeClr val="bg1"/>
                </a:solidFill>
              </a:rPr>
              <a:t> </a:t>
            </a:r>
            <a:r>
              <a:rPr lang="ru-RU" sz="1200" b="1" dirty="0">
                <a:solidFill>
                  <a:schemeClr val="bg1"/>
                </a:solidFill>
              </a:rPr>
              <a:t>«Учимся уважать себя и других</a:t>
            </a:r>
            <a:r>
              <a:rPr lang="ru-RU" sz="1200" b="1" dirty="0" smtClean="0">
                <a:solidFill>
                  <a:schemeClr val="bg1"/>
                </a:solidFill>
              </a:rPr>
              <a:t>»</a:t>
            </a:r>
          </a:p>
          <a:p>
            <a:pPr algn="ctr"/>
            <a:r>
              <a:rPr lang="ru-RU" sz="1200" b="1" dirty="0" smtClean="0">
                <a:solidFill>
                  <a:schemeClr val="bg1"/>
                </a:solidFill>
              </a:rPr>
              <a:t>27.03.2019 г.</a:t>
            </a:r>
            <a:endParaRPr lang="ru-RU" sz="1200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51520" y="4293096"/>
            <a:ext cx="30243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dirty="0">
                <a:solidFill>
                  <a:schemeClr val="bg1"/>
                </a:solidFill>
              </a:rPr>
              <a:t>Практикум «Формирование личностных результатов на уроках литературного </a:t>
            </a:r>
            <a:r>
              <a:rPr lang="ru-RU" sz="1200" b="1" dirty="0" smtClean="0">
                <a:solidFill>
                  <a:schemeClr val="bg1"/>
                </a:solidFill>
              </a:rPr>
              <a:t>чтения» 27.03.2019г.</a:t>
            </a:r>
            <a:endParaRPr lang="ru-RU" sz="1200" dirty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51520" y="4931732"/>
            <a:ext cx="25922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dirty="0">
                <a:solidFill>
                  <a:schemeClr val="bg1"/>
                </a:solidFill>
              </a:rPr>
              <a:t>Веревочный курс «Командный </a:t>
            </a:r>
            <a:r>
              <a:rPr lang="ru-RU" sz="1200" b="1" dirty="0" smtClean="0">
                <a:solidFill>
                  <a:schemeClr val="bg1"/>
                </a:solidFill>
              </a:rPr>
              <a:t>экспресс» 27.03.2019г.</a:t>
            </a:r>
            <a:endParaRPr lang="ru-RU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1536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02" name="Picture 2" descr="C:\Users\Ekaterina\Desktop\img3 — копия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90" y="0"/>
            <a:ext cx="9018105" cy="6741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806987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7665" y="116633"/>
            <a:ext cx="5760639" cy="360039"/>
          </a:xfrm>
        </p:spPr>
        <p:txBody>
          <a:bodyPr/>
          <a:lstStyle/>
          <a:p>
            <a:pPr>
              <a:defRPr/>
            </a:pPr>
            <a:r>
              <a:rPr lang="ru-RU" sz="1800" b="1" dirty="0" smtClean="0">
                <a:solidFill>
                  <a:schemeClr val="accent6">
                    <a:lumMod val="75000"/>
                  </a:schemeClr>
                </a:solidFill>
              </a:rPr>
              <a:t>Этап апробации: 2019 г</a:t>
            </a:r>
            <a:r>
              <a:rPr lang="ru-RU" sz="3600" b="1" dirty="0" smtClean="0">
                <a:solidFill>
                  <a:schemeClr val="accent6">
                    <a:lumMod val="75000"/>
                  </a:schemeClr>
                </a:solidFill>
              </a:rPr>
              <a:t>.</a:t>
            </a:r>
            <a:endParaRPr lang="ru-RU" sz="36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36729453"/>
              </p:ext>
            </p:extLst>
          </p:nvPr>
        </p:nvGraphicFramePr>
        <p:xfrm>
          <a:off x="323528" y="548680"/>
          <a:ext cx="8712968" cy="58326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200916758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хема 4"/>
          <p:cNvGraphicFramePr/>
          <p:nvPr/>
        </p:nvGraphicFramePr>
        <p:xfrm>
          <a:off x="1043608" y="980728"/>
          <a:ext cx="7344816" cy="53285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1"/>
          <p:cNvSpPr>
            <a:spLocks noGrp="1"/>
          </p:cNvSpPr>
          <p:nvPr>
            <p:ph type="title"/>
          </p:nvPr>
        </p:nvSpPr>
        <p:spPr>
          <a:xfrm>
            <a:off x="468313" y="188913"/>
            <a:ext cx="7989887" cy="1563687"/>
          </a:xfrm>
        </p:spPr>
        <p:txBody>
          <a:bodyPr/>
          <a:lstStyle/>
          <a:p>
            <a:r>
              <a:rPr lang="ru-RU" altLang="ru-RU" sz="1400" b="1" smtClean="0">
                <a:solidFill>
                  <a:srgbClr val="0070C0"/>
                </a:solidFill>
              </a:rPr>
              <a:t/>
            </a:r>
            <a:br>
              <a:rPr lang="ru-RU" altLang="ru-RU" sz="1400" b="1" smtClean="0">
                <a:solidFill>
                  <a:srgbClr val="0070C0"/>
                </a:solidFill>
              </a:rPr>
            </a:br>
            <a:r>
              <a:rPr lang="ru-RU" altLang="ru-RU" sz="1400" b="1" smtClean="0">
                <a:solidFill>
                  <a:srgbClr val="0070C0"/>
                </a:solidFill>
              </a:rPr>
              <a:t/>
            </a:r>
            <a:br>
              <a:rPr lang="ru-RU" altLang="ru-RU" sz="1400" b="1" smtClean="0">
                <a:solidFill>
                  <a:srgbClr val="0070C0"/>
                </a:solidFill>
              </a:rPr>
            </a:br>
            <a:r>
              <a:rPr lang="ru-RU" altLang="ru-RU" sz="1800" b="1" u="sng" smtClean="0">
                <a:solidFill>
                  <a:srgbClr val="002060"/>
                </a:solidFill>
              </a:rPr>
              <a:t>Цель проекта</a:t>
            </a:r>
            <a:r>
              <a:rPr lang="ru-RU" altLang="ru-RU" sz="1800" smtClean="0">
                <a:solidFill>
                  <a:srgbClr val="002060"/>
                </a:solidFill>
              </a:rPr>
              <a:t>: апробация новой редакции проекта ФГОС НОО в части диагностики и формирования личностных результатов младших школьников (аспект духовно-нравственное воспитание младшего школьника).</a:t>
            </a:r>
            <a:br>
              <a:rPr lang="ru-RU" altLang="ru-RU" sz="1800" smtClean="0">
                <a:solidFill>
                  <a:srgbClr val="002060"/>
                </a:solidFill>
              </a:rPr>
            </a:br>
            <a:endParaRPr lang="ru-RU" altLang="ru-RU" sz="1800" smtClean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188" y="1700213"/>
            <a:ext cx="7847012" cy="4395787"/>
          </a:xfrm>
        </p:spPr>
        <p:txBody>
          <a:bodyPr/>
          <a:lstStyle/>
          <a:p>
            <a:pPr marL="0" indent="0">
              <a:buFontTx/>
              <a:buNone/>
              <a:defRPr/>
            </a:pPr>
            <a:r>
              <a:rPr lang="ru-RU" sz="2000" b="1" u="sng" dirty="0" smtClean="0">
                <a:solidFill>
                  <a:srgbClr val="002060"/>
                </a:solidFill>
              </a:rPr>
              <a:t>Задачи:</a:t>
            </a:r>
            <a:r>
              <a:rPr lang="ru-RU" sz="1400" b="1" u="sng" dirty="0" smtClean="0">
                <a:solidFill>
                  <a:srgbClr val="002060"/>
                </a:solidFill>
              </a:rPr>
              <a:t> </a:t>
            </a:r>
          </a:p>
          <a:p>
            <a:pPr>
              <a:buFont typeface="Wingdings" panose="05000000000000000000" pitchFamily="2" charset="2"/>
              <a:buChar char="Ø"/>
              <a:defRPr/>
            </a:pPr>
            <a:r>
              <a:rPr lang="ru-RU" sz="1800" dirty="0" smtClean="0">
                <a:solidFill>
                  <a:srgbClr val="002060"/>
                </a:solidFill>
              </a:rPr>
              <a:t>изучить новую редакцию ФГОС НОО в части диагностики и формирования личностных результатов младших школьников;</a:t>
            </a:r>
          </a:p>
          <a:p>
            <a:pPr>
              <a:buFont typeface="Wingdings" panose="05000000000000000000" pitchFamily="2" charset="2"/>
              <a:buChar char="Ø"/>
              <a:defRPr/>
            </a:pPr>
            <a:r>
              <a:rPr lang="ru-RU" sz="1800" dirty="0" smtClean="0">
                <a:solidFill>
                  <a:srgbClr val="002060"/>
                </a:solidFill>
              </a:rPr>
              <a:t>определить для апробации один из аспектов духовно-нравственного воспитания младших школьников;</a:t>
            </a:r>
          </a:p>
          <a:p>
            <a:pPr>
              <a:buFont typeface="Wingdings" panose="05000000000000000000" pitchFamily="2" charset="2"/>
              <a:buChar char="Ø"/>
              <a:defRPr/>
            </a:pPr>
            <a:r>
              <a:rPr lang="ru-RU" sz="1800" dirty="0" smtClean="0">
                <a:solidFill>
                  <a:srgbClr val="002060"/>
                </a:solidFill>
              </a:rPr>
              <a:t>описать результат на уровне личности младшего школьника (через знания, умения, навыки);</a:t>
            </a:r>
          </a:p>
          <a:p>
            <a:pPr>
              <a:buFont typeface="Wingdings" panose="05000000000000000000" pitchFamily="2" charset="2"/>
              <a:buChar char="Ø"/>
              <a:defRPr/>
            </a:pPr>
            <a:r>
              <a:rPr lang="ru-RU" sz="1800" dirty="0" smtClean="0">
                <a:solidFill>
                  <a:srgbClr val="002060"/>
                </a:solidFill>
              </a:rPr>
              <a:t>подобрать педагогические диагностики для определения уровня личностного результата;</a:t>
            </a:r>
          </a:p>
          <a:p>
            <a:pPr>
              <a:buFont typeface="Wingdings" panose="05000000000000000000" pitchFamily="2" charset="2"/>
              <a:buChar char="Ø"/>
              <a:defRPr/>
            </a:pPr>
            <a:r>
              <a:rPr lang="ru-RU" sz="1800" dirty="0" smtClean="0">
                <a:solidFill>
                  <a:srgbClr val="002060"/>
                </a:solidFill>
              </a:rPr>
              <a:t>разработать план работы пилотной площадки;</a:t>
            </a:r>
          </a:p>
          <a:p>
            <a:pPr>
              <a:buFont typeface="Wingdings" panose="05000000000000000000" pitchFamily="2" charset="2"/>
              <a:buChar char="Ø"/>
              <a:defRPr/>
            </a:pPr>
            <a:r>
              <a:rPr lang="ru-RU" sz="1800" dirty="0" smtClean="0">
                <a:solidFill>
                  <a:srgbClr val="002060"/>
                </a:solidFill>
              </a:rPr>
              <a:t>разработать совместный план работы с сетевой площадкой;</a:t>
            </a:r>
          </a:p>
          <a:p>
            <a:pPr>
              <a:buFont typeface="Wingdings" panose="05000000000000000000" pitchFamily="2" charset="2"/>
              <a:buChar char="Ø"/>
              <a:defRPr/>
            </a:pPr>
            <a:r>
              <a:rPr lang="ru-RU" sz="1800" dirty="0" smtClean="0">
                <a:solidFill>
                  <a:srgbClr val="002060"/>
                </a:solidFill>
              </a:rPr>
              <a:t>организовать сетевое взаимодействие с педагогами района и Пермского края по обмену опытом в решении заявленной проблемы.</a:t>
            </a:r>
          </a:p>
          <a:p>
            <a:pPr>
              <a:defRPr/>
            </a:pPr>
            <a:endParaRPr lang="ru-RU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1988" y="549274"/>
            <a:ext cx="7772400" cy="1295549"/>
          </a:xfrm>
          <a:solidFill>
            <a:schemeClr val="accent2">
              <a:lumMod val="40000"/>
              <a:lumOff val="60000"/>
            </a:schemeClr>
          </a:solidFill>
        </p:spPr>
        <p:txBody>
          <a:bodyPr/>
          <a:lstStyle/>
          <a:p>
            <a:pPr>
              <a:defRPr/>
            </a:pPr>
            <a:r>
              <a:rPr lang="ru-RU" dirty="0" smtClean="0"/>
              <a:t>личностная характеристика младшего школьника </a:t>
            </a:r>
            <a:endParaRPr lang="ru-RU" dirty="0"/>
          </a:p>
        </p:txBody>
      </p:sp>
      <p:sp>
        <p:nvSpPr>
          <p:cNvPr id="7171" name="Объект 2"/>
          <p:cNvSpPr>
            <a:spLocks noGrp="1"/>
          </p:cNvSpPr>
          <p:nvPr>
            <p:ph idx="1"/>
          </p:nvPr>
        </p:nvSpPr>
        <p:spPr>
          <a:xfrm>
            <a:off x="683568" y="2636912"/>
            <a:ext cx="7918450" cy="2016125"/>
          </a:xfrm>
          <a:solidFill>
            <a:schemeClr val="accent1"/>
          </a:solidFill>
        </p:spPr>
        <p:txBody>
          <a:bodyPr/>
          <a:lstStyle/>
          <a:p>
            <a:pPr lvl="0" algn="ctr">
              <a:buNone/>
            </a:pPr>
            <a:r>
              <a:rPr lang="ru-RU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b="1" dirty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Times New Roman" pitchFamily="18" charset="0"/>
              </a:rPr>
              <a:t>проявление сопереживания и уважения к членам своей семьи и другим людям</a:t>
            </a:r>
            <a:endParaRPr lang="ru-RU" sz="18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ctr">
              <a:buNone/>
            </a:pPr>
            <a:endParaRPr lang="ru-RU" altLang="ru-RU" dirty="0" smtClean="0"/>
          </a:p>
        </p:txBody>
      </p:sp>
      <p:sp>
        <p:nvSpPr>
          <p:cNvPr id="4" name="Стрелка вниз 3"/>
          <p:cNvSpPr/>
          <p:nvPr/>
        </p:nvSpPr>
        <p:spPr bwMode="auto">
          <a:xfrm>
            <a:off x="3924300" y="1916832"/>
            <a:ext cx="484188" cy="758106"/>
          </a:xfrm>
          <a:prstGeom prst="downArrow">
            <a:avLst/>
          </a:prstGeom>
          <a:solidFill>
            <a:schemeClr val="accent2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ru-RU">
              <a:latin typeface="Time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Объект 2"/>
          <p:cNvSpPr>
            <a:spLocks noGrp="1"/>
          </p:cNvSpPr>
          <p:nvPr>
            <p:ph idx="1"/>
          </p:nvPr>
        </p:nvSpPr>
        <p:spPr>
          <a:xfrm>
            <a:off x="179512" y="332656"/>
            <a:ext cx="8784976" cy="6336233"/>
          </a:xfrm>
        </p:spPr>
        <p:txBody>
          <a:bodyPr/>
          <a:lstStyle/>
          <a:p>
            <a:r>
              <a:rPr lang="ru-RU" altLang="ru-RU" sz="2200" b="1" dirty="0" smtClean="0">
                <a:solidFill>
                  <a:schemeClr val="accent2"/>
                </a:solidFill>
              </a:rPr>
              <a:t>Первый уровень результатов </a:t>
            </a:r>
            <a:r>
              <a:rPr lang="ru-RU" altLang="ru-RU" sz="2200" dirty="0" smtClean="0"/>
              <a:t>– приобретение школьником социальных знаний (об общественных нормах, об устройстве общества, о социально одобряемых и неодобряемых формах поведения в обществе и т.п.), первичного понимания социальной реальности и повседневной жизни. </a:t>
            </a:r>
          </a:p>
          <a:p>
            <a:r>
              <a:rPr lang="ru-RU" altLang="ru-RU" sz="2200" b="1" dirty="0" smtClean="0">
                <a:solidFill>
                  <a:schemeClr val="accent2"/>
                </a:solidFill>
              </a:rPr>
              <a:t>Второй уровень результатов </a:t>
            </a:r>
            <a:r>
              <a:rPr lang="ru-RU" altLang="ru-RU" sz="2200" dirty="0" smtClean="0"/>
              <a:t>– получение школьником опыта переживания и позитивного отношения к базовым ценностям общества (человек, семья, Отечество, природа, мир, знания, труд, культура), ценностного отношения к социальной реальности в целом. </a:t>
            </a:r>
          </a:p>
          <a:p>
            <a:r>
              <a:rPr lang="ru-RU" altLang="ru-RU" sz="2200" b="1" dirty="0" smtClean="0">
                <a:solidFill>
                  <a:schemeClr val="accent2"/>
                </a:solidFill>
              </a:rPr>
              <a:t>Третий уровень результатов </a:t>
            </a:r>
            <a:r>
              <a:rPr lang="ru-RU" altLang="ru-RU" sz="2200" dirty="0" smtClean="0"/>
              <a:t>– получение школьником опыта самостоятельного общественного действия. Только в самостоятельном общественном действии юный человек действительно становится (а не просто узнаёт о том, как стать) социальным деятелем, гражданином, свободным человеком. </a:t>
            </a:r>
          </a:p>
          <a:p>
            <a:endParaRPr lang="ru-RU" altLang="ru-RU" sz="22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Скругленный прямоугольник 20"/>
          <p:cNvSpPr/>
          <p:nvPr/>
        </p:nvSpPr>
        <p:spPr>
          <a:xfrm>
            <a:off x="251520" y="200025"/>
            <a:ext cx="4824536" cy="6253311"/>
          </a:xfrm>
          <a:prstGeom prst="roundRect">
            <a:avLst/>
          </a:prstGeom>
          <a:solidFill>
            <a:schemeClr val="accent1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/>
          </a:p>
        </p:txBody>
      </p:sp>
      <p:sp>
        <p:nvSpPr>
          <p:cNvPr id="22" name="Прямоугольник 21">
            <a:hlinkClick r:id="rId2" action="ppaction://hlinksldjump"/>
          </p:cNvPr>
          <p:cNvSpPr/>
          <p:nvPr/>
        </p:nvSpPr>
        <p:spPr>
          <a:xfrm>
            <a:off x="2483768" y="1484784"/>
            <a:ext cx="2379663" cy="175260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sz="2200" dirty="0">
                <a:solidFill>
                  <a:schemeClr val="tx1"/>
                </a:solidFill>
              </a:rPr>
              <a:t>  </a:t>
            </a:r>
            <a:r>
              <a:rPr lang="ru-RU" sz="2000" b="1" dirty="0">
                <a:solidFill>
                  <a:srgbClr val="002060"/>
                </a:solidFill>
              </a:rPr>
              <a:t>Внеурочная деятельность</a:t>
            </a:r>
          </a:p>
        </p:txBody>
      </p:sp>
      <p:sp>
        <p:nvSpPr>
          <p:cNvPr id="9220" name="Прямоугольник 22"/>
          <p:cNvSpPr>
            <a:spLocks noChangeArrowheads="1"/>
          </p:cNvSpPr>
          <p:nvPr/>
        </p:nvSpPr>
        <p:spPr bwMode="auto">
          <a:xfrm>
            <a:off x="1066800" y="533400"/>
            <a:ext cx="36576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ru-RU" altLang="ru-RU" b="1" dirty="0">
                <a:solidFill>
                  <a:schemeClr val="accent2"/>
                </a:solidFill>
                <a:latin typeface="Trebuchet MS" pitchFamily="34" charset="0"/>
              </a:rPr>
              <a:t>Место формирования</a:t>
            </a:r>
          </a:p>
        </p:txBody>
      </p:sp>
      <p:sp>
        <p:nvSpPr>
          <p:cNvPr id="26" name="Скругленный прямоугольник 25"/>
          <p:cNvSpPr/>
          <p:nvPr/>
        </p:nvSpPr>
        <p:spPr>
          <a:xfrm>
            <a:off x="5292080" y="260648"/>
            <a:ext cx="3600400" cy="6120680"/>
          </a:xfrm>
          <a:prstGeom prst="roundRect">
            <a:avLst/>
          </a:prstGeom>
          <a:solidFill>
            <a:schemeClr val="accent1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/>
          </a:p>
        </p:txBody>
      </p:sp>
      <p:sp>
        <p:nvSpPr>
          <p:cNvPr id="9222" name="Прямоугольник 26"/>
          <p:cNvSpPr>
            <a:spLocks noChangeArrowheads="1"/>
          </p:cNvSpPr>
          <p:nvPr/>
        </p:nvSpPr>
        <p:spPr bwMode="auto">
          <a:xfrm>
            <a:off x="5724128" y="476672"/>
            <a:ext cx="266700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/>
            <a:r>
              <a:rPr lang="ru-RU" altLang="ru-RU" b="1" dirty="0">
                <a:solidFill>
                  <a:schemeClr val="accent2"/>
                </a:solidFill>
                <a:latin typeface="Trebuchet MS" pitchFamily="34" charset="0"/>
              </a:rPr>
              <a:t>Место оценивания</a:t>
            </a:r>
          </a:p>
        </p:txBody>
      </p:sp>
      <p:sp>
        <p:nvSpPr>
          <p:cNvPr id="36" name="Прямоугольник 35">
            <a:hlinkClick r:id="rId3" action="ppaction://hlinksldjump"/>
          </p:cNvPr>
          <p:cNvSpPr/>
          <p:nvPr/>
        </p:nvSpPr>
        <p:spPr>
          <a:xfrm>
            <a:off x="467544" y="1484784"/>
            <a:ext cx="1905000" cy="175260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rgbClr val="002060"/>
                </a:solidFill>
              </a:rPr>
              <a:t>УРОК</a:t>
            </a:r>
          </a:p>
        </p:txBody>
      </p:sp>
      <p:sp>
        <p:nvSpPr>
          <p:cNvPr id="11" name="Прямоугольник 10">
            <a:hlinkClick r:id="rId4" action="ppaction://hlinksldjump"/>
          </p:cNvPr>
          <p:cNvSpPr/>
          <p:nvPr/>
        </p:nvSpPr>
        <p:spPr>
          <a:xfrm>
            <a:off x="1043608" y="4005064"/>
            <a:ext cx="3314700" cy="163830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sz="2000" b="1" dirty="0">
                <a:solidFill>
                  <a:srgbClr val="002060"/>
                </a:solidFill>
              </a:rPr>
              <a:t>Совместная деятельность </a:t>
            </a:r>
            <a:endParaRPr lang="en-US" sz="2000" b="1" dirty="0" smtClean="0">
              <a:solidFill>
                <a:srgbClr val="002060"/>
              </a:solidFill>
            </a:endParaRPr>
          </a:p>
          <a:p>
            <a:pPr algn="ctr" eaLnBrk="1" hangingPunct="1">
              <a:defRPr/>
            </a:pPr>
            <a:r>
              <a:rPr lang="ru-RU" sz="2000" b="1" dirty="0" smtClean="0">
                <a:solidFill>
                  <a:srgbClr val="002060"/>
                </a:solidFill>
              </a:rPr>
              <a:t>школы </a:t>
            </a:r>
            <a:r>
              <a:rPr lang="ru-RU" sz="2000" b="1" dirty="0">
                <a:solidFill>
                  <a:srgbClr val="002060"/>
                </a:solidFill>
              </a:rPr>
              <a:t>и семьи</a:t>
            </a:r>
          </a:p>
          <a:p>
            <a:pPr algn="ctr" eaLnBrk="1" hangingPunct="1">
              <a:defRPr/>
            </a:pP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2" name="Прямоугольник 11">
            <a:hlinkClick r:id="rId5" action="ppaction://hlinksldjump"/>
          </p:cNvPr>
          <p:cNvSpPr/>
          <p:nvPr/>
        </p:nvSpPr>
        <p:spPr>
          <a:xfrm>
            <a:off x="5436096" y="1453611"/>
            <a:ext cx="3312368" cy="4176464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sz="2000" b="1" dirty="0">
                <a:solidFill>
                  <a:srgbClr val="002060"/>
                </a:solidFill>
              </a:rPr>
              <a:t>Акции, </a:t>
            </a:r>
            <a:endParaRPr lang="ru-RU" sz="2000" b="1" dirty="0" smtClean="0">
              <a:solidFill>
                <a:srgbClr val="002060"/>
              </a:solidFill>
            </a:endParaRPr>
          </a:p>
          <a:p>
            <a:pPr algn="ctr" eaLnBrk="1" hangingPunct="1">
              <a:defRPr/>
            </a:pPr>
            <a:r>
              <a:rPr lang="ru-RU" sz="2000" b="1" dirty="0" smtClean="0">
                <a:solidFill>
                  <a:srgbClr val="002060"/>
                </a:solidFill>
              </a:rPr>
              <a:t>социальные </a:t>
            </a:r>
            <a:r>
              <a:rPr lang="ru-RU" sz="2000" b="1" dirty="0">
                <a:solidFill>
                  <a:srgbClr val="002060"/>
                </a:solidFill>
              </a:rPr>
              <a:t>проекты, веревочный курс,  </a:t>
            </a:r>
            <a:endParaRPr lang="ru-RU" sz="2000" b="1" dirty="0" smtClean="0">
              <a:solidFill>
                <a:srgbClr val="002060"/>
              </a:solidFill>
            </a:endParaRPr>
          </a:p>
          <a:p>
            <a:pPr algn="ctr" eaLnBrk="1" hangingPunct="1">
              <a:defRPr/>
            </a:pPr>
            <a:r>
              <a:rPr lang="ru-RU" sz="2000" b="1" dirty="0" smtClean="0">
                <a:solidFill>
                  <a:srgbClr val="002060"/>
                </a:solidFill>
              </a:rPr>
              <a:t>детско-родительские </a:t>
            </a:r>
            <a:r>
              <a:rPr lang="ru-RU" sz="2000" b="1" dirty="0">
                <a:solidFill>
                  <a:srgbClr val="002060"/>
                </a:solidFill>
              </a:rPr>
              <a:t>встречи</a:t>
            </a:r>
            <a:r>
              <a:rPr lang="ru-RU" sz="2000" b="1" dirty="0" smtClean="0">
                <a:solidFill>
                  <a:srgbClr val="002060"/>
                </a:solidFill>
              </a:rPr>
              <a:t>,</a:t>
            </a:r>
          </a:p>
          <a:p>
            <a:pPr algn="ctr" eaLnBrk="1" hangingPunct="1">
              <a:defRPr/>
            </a:pPr>
            <a:r>
              <a:rPr lang="ru-RU" sz="2000" b="1" dirty="0" smtClean="0">
                <a:solidFill>
                  <a:srgbClr val="002060"/>
                </a:solidFill>
              </a:rPr>
              <a:t> </a:t>
            </a:r>
            <a:r>
              <a:rPr lang="ru-RU" sz="2000" b="1" dirty="0">
                <a:solidFill>
                  <a:srgbClr val="002060"/>
                </a:solidFill>
              </a:rPr>
              <a:t>фестиваль </a:t>
            </a:r>
            <a:r>
              <a:rPr lang="ru-RU" sz="2000" b="1" dirty="0" smtClean="0">
                <a:solidFill>
                  <a:srgbClr val="002060"/>
                </a:solidFill>
              </a:rPr>
              <a:t>«Содружество</a:t>
            </a:r>
            <a:r>
              <a:rPr lang="ru-RU" sz="2000" b="1" dirty="0">
                <a:solidFill>
                  <a:srgbClr val="002060"/>
                </a:solidFill>
              </a:rPr>
              <a:t>», </a:t>
            </a:r>
            <a:endParaRPr lang="ru-RU" sz="2000" b="1" dirty="0" smtClean="0">
              <a:solidFill>
                <a:srgbClr val="002060"/>
              </a:solidFill>
            </a:endParaRPr>
          </a:p>
          <a:p>
            <a:pPr algn="ctr" eaLnBrk="1" hangingPunct="1">
              <a:defRPr/>
            </a:pPr>
            <a:r>
              <a:rPr lang="ru-RU" sz="2000" b="1" dirty="0" smtClean="0">
                <a:solidFill>
                  <a:srgbClr val="002060"/>
                </a:solidFill>
              </a:rPr>
              <a:t>Ярмарки</a:t>
            </a:r>
            <a:r>
              <a:rPr lang="ru-RU" sz="2000" b="1" dirty="0">
                <a:solidFill>
                  <a:srgbClr val="002060"/>
                </a:solidFill>
              </a:rPr>
              <a:t>, </a:t>
            </a:r>
            <a:r>
              <a:rPr lang="ru-RU" sz="2000" b="1" dirty="0" smtClean="0">
                <a:solidFill>
                  <a:srgbClr val="002060"/>
                </a:solidFill>
              </a:rPr>
              <a:t> </a:t>
            </a:r>
            <a:r>
              <a:rPr lang="ru-RU" sz="2000" b="1" dirty="0" err="1" smtClean="0">
                <a:solidFill>
                  <a:srgbClr val="002060"/>
                </a:solidFill>
              </a:rPr>
              <a:t>Дубовской</a:t>
            </a:r>
            <a:r>
              <a:rPr lang="ru-RU" sz="2000" b="1" dirty="0" smtClean="0">
                <a:solidFill>
                  <a:srgbClr val="002060"/>
                </a:solidFill>
              </a:rPr>
              <a:t> Арбат,  </a:t>
            </a:r>
            <a:r>
              <a:rPr lang="ru-RU" sz="2000" b="1" dirty="0">
                <a:solidFill>
                  <a:srgbClr val="002060"/>
                </a:solidFill>
              </a:rPr>
              <a:t>др. практики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карандаш">
  <a:themeElements>
    <a:clrScheme name="карандаш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карандаш">
      <a:majorFont>
        <a:latin typeface="Trebuchet MS"/>
        <a:ea typeface=""/>
        <a:cs typeface=""/>
      </a:majorFont>
      <a:minorFont>
        <a:latin typeface="Trebuchet MS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/>
          </a:defRPr>
        </a:defPPr>
      </a:lstStyle>
    </a:lnDef>
  </a:objectDefaults>
  <a:extraClrSchemeLst>
    <a:extraClrScheme>
      <a:clrScheme name="карандаш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арандаш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арандаш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арандаш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арандаш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арандаш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арандаш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арандаш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арандаш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арандаш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арандаш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арандаш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карандаш</Template>
  <TotalTime>3087</TotalTime>
  <Words>1924</Words>
  <Application>Microsoft Office PowerPoint</Application>
  <PresentationFormat>Экран (4:3)</PresentationFormat>
  <Paragraphs>308</Paragraphs>
  <Slides>33</Slides>
  <Notes>5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33</vt:i4>
      </vt:variant>
    </vt:vector>
  </HeadingPairs>
  <TitlesOfParts>
    <vt:vector size="35" baseType="lpstr">
      <vt:lpstr>карандаш</vt:lpstr>
      <vt:lpstr>Диаграмма</vt:lpstr>
      <vt:lpstr>Презентация PowerPoint</vt:lpstr>
      <vt:lpstr> II. ТРЕБОВАНИЯ К РЕЗУЛЬТАТАМ ОСВОЕНИЯ ОСНОВНОЙ ОБРАЗОВАТЕЛЬНОЙ ПРОГРАММЫ НАЧАЛЬНОГО ОБЩЕГО ОБРАЗОВАНИЯ </vt:lpstr>
      <vt:lpstr>      1 этап: 2018 год</vt:lpstr>
      <vt:lpstr>Этап апробации: 2019 г.</vt:lpstr>
      <vt:lpstr>Презентация PowerPoint</vt:lpstr>
      <vt:lpstr>  Цель проекта: апробация новой редакции проекта ФГОС НОО в части диагностики и формирования личностных результатов младших школьников (аспект духовно-нравственное воспитание младшего школьника). </vt:lpstr>
      <vt:lpstr>личностная характеристика младшего школьника </vt:lpstr>
      <vt:lpstr>Презентация PowerPoint</vt:lpstr>
      <vt:lpstr>Презентация PowerPoint</vt:lpstr>
      <vt:lpstr>Презентация PowerPoint</vt:lpstr>
      <vt:lpstr>Презентация PowerPoint</vt:lpstr>
      <vt:lpstr> Результаты предметной диагностики учащихся 4 класса</vt:lpstr>
      <vt:lpstr>Презентация PowerPoint</vt:lpstr>
      <vt:lpstr>Презентация PowerPoint</vt:lpstr>
      <vt:lpstr> Час общения</vt:lpstr>
      <vt:lpstr> Реализация программы   «Мой дом – моя семья»</vt:lpstr>
      <vt:lpstr>Презентация PowerPoint</vt:lpstr>
      <vt:lpstr>Презентация PowerPoint</vt:lpstr>
      <vt:lpstr> Веревочный курс</vt:lpstr>
      <vt:lpstr>Презентация PowerPoint</vt:lpstr>
      <vt:lpstr> Семейный Арбат</vt:lpstr>
      <vt:lpstr>Анкета для обучающихся  «Проявление уважения» «Дорогой друг! Ответь на предложенные ниже вопросы»</vt:lpstr>
      <vt:lpstr>Прислушиваешься ли   ты к советам старших? </vt:lpstr>
      <vt:lpstr>Подчиняешься  ли  ты семейным правилам? </vt:lpstr>
      <vt:lpstr>Не перебиваешь ли ты во время разговора родителей, братьев, сестёр ? </vt:lpstr>
      <vt:lpstr>Бывает, что ты грубо отвечаешь членам  своей семьи? </vt:lpstr>
      <vt:lpstr>Часто ли  ты  споришь с членами своей семьи? </vt:lpstr>
      <vt:lpstr>В своей   речи используешь ли ты вежливые слова ? </vt:lpstr>
      <vt:lpstr>Анализ кинетического рисунка семьи  (Р. Бэнса, С. Кауфмана) </vt:lpstr>
      <vt:lpstr>Анализ кинетического рисунка семьи  (Р. Бэнса, С. Кауфмана) </vt:lpstr>
      <vt:lpstr>Презентация PowerPoint</vt:lpstr>
      <vt:lpstr>Профессиональное развитие педагогов, участвующих в проекте</vt:lpstr>
      <vt:lpstr>Презентация PowerPoint</vt:lpstr>
    </vt:vector>
  </TitlesOfParts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Федеральный государственный образовательный стандарт начального основного образования</dc:title>
  <dc:subject>Template Ready</dc:subject>
  <dc:creator>kdc_319</dc:creator>
  <cp:keywords>Education</cp:keywords>
  <cp:lastModifiedBy>Ekaterina</cp:lastModifiedBy>
  <cp:revision>223</cp:revision>
  <dcterms:created xsi:type="dcterms:W3CDTF">2011-01-24T11:36:44Z</dcterms:created>
  <dcterms:modified xsi:type="dcterms:W3CDTF">2020-02-26T13:42:06Z</dcterms:modified>
  <cp:category>Education</cp:category>
</cp:coreProperties>
</file>